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311" r:id="rId2"/>
    <p:sldId id="323" r:id="rId3"/>
    <p:sldId id="327" r:id="rId4"/>
    <p:sldId id="404" r:id="rId5"/>
    <p:sldId id="406" r:id="rId6"/>
    <p:sldId id="407" r:id="rId7"/>
    <p:sldId id="411" r:id="rId8"/>
    <p:sldId id="423" r:id="rId9"/>
    <p:sldId id="408" r:id="rId10"/>
    <p:sldId id="412" r:id="rId11"/>
    <p:sldId id="413" r:id="rId12"/>
    <p:sldId id="417" r:id="rId13"/>
    <p:sldId id="418" r:id="rId14"/>
    <p:sldId id="420" r:id="rId15"/>
    <p:sldId id="422" r:id="rId16"/>
    <p:sldId id="415" r:id="rId17"/>
    <p:sldId id="439" r:id="rId18"/>
    <p:sldId id="447" r:id="rId19"/>
    <p:sldId id="448" r:id="rId20"/>
    <p:sldId id="440" r:id="rId21"/>
    <p:sldId id="427" r:id="rId22"/>
    <p:sldId id="444" r:id="rId23"/>
    <p:sldId id="446" r:id="rId24"/>
    <p:sldId id="443" r:id="rId25"/>
    <p:sldId id="430" r:id="rId26"/>
    <p:sldId id="431" r:id="rId27"/>
    <p:sldId id="432" r:id="rId28"/>
    <p:sldId id="433" r:id="rId29"/>
    <p:sldId id="434" r:id="rId30"/>
    <p:sldId id="435" r:id="rId31"/>
    <p:sldId id="436" r:id="rId32"/>
    <p:sldId id="437" r:id="rId33"/>
    <p:sldId id="452" r:id="rId34"/>
    <p:sldId id="450" r:id="rId35"/>
    <p:sldId id="453" r:id="rId36"/>
    <p:sldId id="454" r:id="rId37"/>
    <p:sldId id="455" r:id="rId38"/>
    <p:sldId id="456" r:id="rId39"/>
    <p:sldId id="451" r:id="rId40"/>
    <p:sldId id="449" r:id="rId41"/>
    <p:sldId id="457" r:id="rId42"/>
    <p:sldId id="458" r:id="rId43"/>
    <p:sldId id="459" r:id="rId44"/>
    <p:sldId id="460" r:id="rId45"/>
    <p:sldId id="461" r:id="rId46"/>
    <p:sldId id="462" r:id="rId47"/>
    <p:sldId id="463" r:id="rId48"/>
    <p:sldId id="465" r:id="rId49"/>
    <p:sldId id="464" r:id="rId50"/>
    <p:sldId id="466" r:id="rId51"/>
    <p:sldId id="372" r:id="rId52"/>
  </p:sldIdLst>
  <p:sldSz cx="9144000" cy="5184775"/>
  <p:notesSz cx="6858000" cy="9144000"/>
  <p:defaultTextStyle>
    <a:defPPr>
      <a:defRPr lang="zh-CN"/>
    </a:defPPr>
    <a:lvl1pPr marL="0" algn="l" defTabSz="687705" rtl="0" eaLnBrk="1" latinLnBrk="0" hangingPunct="1">
      <a:defRPr sz="1355" kern="1200">
        <a:solidFill>
          <a:schemeClr val="tx1"/>
        </a:solidFill>
        <a:latin typeface="+mn-lt"/>
        <a:ea typeface="+mn-ea"/>
        <a:cs typeface="+mn-cs"/>
      </a:defRPr>
    </a:lvl1pPr>
    <a:lvl2pPr marL="344170" algn="l" defTabSz="687705" rtl="0" eaLnBrk="1" latinLnBrk="0" hangingPunct="1">
      <a:defRPr sz="1355" kern="1200">
        <a:solidFill>
          <a:schemeClr val="tx1"/>
        </a:solidFill>
        <a:latin typeface="+mn-lt"/>
        <a:ea typeface="+mn-ea"/>
        <a:cs typeface="+mn-cs"/>
      </a:defRPr>
    </a:lvl2pPr>
    <a:lvl3pPr marL="687705" algn="l" defTabSz="687705" rtl="0" eaLnBrk="1" latinLnBrk="0" hangingPunct="1">
      <a:defRPr sz="1355" kern="1200">
        <a:solidFill>
          <a:schemeClr val="tx1"/>
        </a:solidFill>
        <a:latin typeface="+mn-lt"/>
        <a:ea typeface="+mn-ea"/>
        <a:cs typeface="+mn-cs"/>
      </a:defRPr>
    </a:lvl3pPr>
    <a:lvl4pPr marL="1031875" algn="l" defTabSz="687705" rtl="0" eaLnBrk="1" latinLnBrk="0" hangingPunct="1">
      <a:defRPr sz="1355" kern="1200">
        <a:solidFill>
          <a:schemeClr val="tx1"/>
        </a:solidFill>
        <a:latin typeface="+mn-lt"/>
        <a:ea typeface="+mn-ea"/>
        <a:cs typeface="+mn-cs"/>
      </a:defRPr>
    </a:lvl4pPr>
    <a:lvl5pPr marL="1375410" algn="l" defTabSz="687705" rtl="0" eaLnBrk="1" latinLnBrk="0" hangingPunct="1">
      <a:defRPr sz="1355" kern="1200">
        <a:solidFill>
          <a:schemeClr val="tx1"/>
        </a:solidFill>
        <a:latin typeface="+mn-lt"/>
        <a:ea typeface="+mn-ea"/>
        <a:cs typeface="+mn-cs"/>
      </a:defRPr>
    </a:lvl5pPr>
    <a:lvl6pPr marL="1719580" algn="l" defTabSz="687705" rtl="0" eaLnBrk="1" latinLnBrk="0" hangingPunct="1">
      <a:defRPr sz="1355" kern="1200">
        <a:solidFill>
          <a:schemeClr val="tx1"/>
        </a:solidFill>
        <a:latin typeface="+mn-lt"/>
        <a:ea typeface="+mn-ea"/>
        <a:cs typeface="+mn-cs"/>
      </a:defRPr>
    </a:lvl6pPr>
    <a:lvl7pPr marL="2063115" algn="l" defTabSz="687705" rtl="0" eaLnBrk="1" latinLnBrk="0" hangingPunct="1">
      <a:defRPr sz="1355" kern="1200">
        <a:solidFill>
          <a:schemeClr val="tx1"/>
        </a:solidFill>
        <a:latin typeface="+mn-lt"/>
        <a:ea typeface="+mn-ea"/>
        <a:cs typeface="+mn-cs"/>
      </a:defRPr>
    </a:lvl7pPr>
    <a:lvl8pPr marL="2407285" algn="l" defTabSz="687705" rtl="0" eaLnBrk="1" latinLnBrk="0" hangingPunct="1">
      <a:defRPr sz="1355" kern="1200">
        <a:solidFill>
          <a:schemeClr val="tx1"/>
        </a:solidFill>
        <a:latin typeface="+mn-lt"/>
        <a:ea typeface="+mn-ea"/>
        <a:cs typeface="+mn-cs"/>
      </a:defRPr>
    </a:lvl8pPr>
    <a:lvl9pPr marL="2750820" algn="l" defTabSz="687705" rtl="0" eaLnBrk="1" latinLnBrk="0" hangingPunct="1">
      <a:defRPr sz="1355" kern="1200">
        <a:solidFill>
          <a:schemeClr val="tx1"/>
        </a:solidFill>
        <a:latin typeface="+mn-lt"/>
        <a:ea typeface="+mn-ea"/>
        <a:cs typeface="+mn-cs"/>
      </a:defRPr>
    </a:lvl9pPr>
  </p:defaultTextStyle>
  <p:extLst>
    <p:ext uri="{EFAFB233-063F-42B5-8137-9DF3F51BA10A}">
      <p15:sldGuideLst xmlns:p15="http://schemas.microsoft.com/office/powerpoint/2012/main">
        <p15:guide id="1" pos="5534">
          <p15:clr>
            <a:srgbClr val="A4A3A4"/>
          </p15:clr>
        </p15:guide>
        <p15:guide id="2" orient="horz" pos="3038">
          <p15:clr>
            <a:srgbClr val="A4A3A4"/>
          </p15:clr>
        </p15:guide>
        <p15:guide id="3" orient="horz" pos="1542">
          <p15:clr>
            <a:srgbClr val="A4A3A4"/>
          </p15:clr>
        </p15:guide>
        <p15:guide id="4" pos="1474">
          <p15:clr>
            <a:srgbClr val="A4A3A4"/>
          </p15:clr>
        </p15:guide>
        <p15:guide id="5" orient="horz" pos="1452">
          <p15:clr>
            <a:srgbClr val="A4A3A4"/>
          </p15:clr>
        </p15:guide>
        <p15:guide id="6" orient="horz" pos="2494">
          <p15:clr>
            <a:srgbClr val="A4A3A4"/>
          </p15:clr>
        </p15:guide>
        <p15:guide id="7" pos="2650">
          <p15:clr>
            <a:srgbClr val="A4A3A4"/>
          </p15:clr>
        </p15:guide>
        <p15:guide id="8" orient="horz" pos="2066">
          <p15:clr>
            <a:srgbClr val="A4A3A4"/>
          </p15:clr>
        </p15:guide>
        <p15:guide id="9" orient="horz" pos="18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E36"/>
    <a:srgbClr val="A0D6EF"/>
    <a:srgbClr val="6EC4E9"/>
    <a:srgbClr val="E3A9A7"/>
    <a:srgbClr val="E9F0F9"/>
    <a:srgbClr val="F26E7D"/>
    <a:srgbClr val="FFFFFF"/>
    <a:srgbClr val="C76A6B"/>
    <a:srgbClr val="555759"/>
    <a:srgbClr val="E900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9"/>
    <p:restoredTop sz="94804"/>
  </p:normalViewPr>
  <p:slideViewPr>
    <p:cSldViewPr snapToGrid="0" snapToObjects="1">
      <p:cViewPr varScale="1">
        <p:scale>
          <a:sx n="173" d="100"/>
          <a:sy n="173" d="100"/>
        </p:scale>
        <p:origin x="456" y="184"/>
      </p:cViewPr>
      <p:guideLst>
        <p:guide pos="5534"/>
        <p:guide orient="horz" pos="3038"/>
        <p:guide orient="horz" pos="1542"/>
        <p:guide pos="1474"/>
        <p:guide orient="horz" pos="1452"/>
        <p:guide orient="horz" pos="2494"/>
        <p:guide pos="2650"/>
        <p:guide orient="horz" pos="2066"/>
        <p:guide orient="horz" pos="181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D9612-F53E-5945-9C8E-1F92400E66B2}" type="datetimeFigureOut">
              <a:rPr kumimoji="1" lang="zh-CN" altLang="en-US" smtClean="0"/>
              <a:t>2023/7/13</a:t>
            </a:fld>
            <a:endParaRPr kumimoji="1" lang="zh-CN" altLang="en-US"/>
          </a:p>
        </p:txBody>
      </p:sp>
      <p:sp>
        <p:nvSpPr>
          <p:cNvPr id="4" name="幻灯片图像占位符 3"/>
          <p:cNvSpPr>
            <a:spLocks noGrp="1" noRot="1" noChangeAspect="1"/>
          </p:cNvSpPr>
          <p:nvPr>
            <p:ph type="sldImg" idx="2"/>
          </p:nvPr>
        </p:nvSpPr>
        <p:spPr>
          <a:xfrm>
            <a:off x="708025" y="1143000"/>
            <a:ext cx="54419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208A1-D38D-C548-96DE-88E99097BFF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8527"/>
            <a:ext cx="6858000" cy="180507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23207"/>
            <a:ext cx="6858000" cy="125178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6041"/>
            <a:ext cx="1971675" cy="439385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6041"/>
            <a:ext cx="5800725" cy="439385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92594"/>
            <a:ext cx="7886700" cy="2156722"/>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69719"/>
            <a:ext cx="7886700" cy="1134169"/>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80206"/>
            <a:ext cx="3886200" cy="328969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80206"/>
            <a:ext cx="3886200" cy="328969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6042"/>
            <a:ext cx="7886700" cy="100215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70990"/>
            <a:ext cx="3868340" cy="6228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93883"/>
            <a:ext cx="3868340" cy="27856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70990"/>
            <a:ext cx="3887391" cy="6228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93883"/>
            <a:ext cx="3887391" cy="27856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5652"/>
            <a:ext cx="2949178" cy="120978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6512"/>
            <a:ext cx="4629150" cy="368455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55433"/>
            <a:ext cx="2949178" cy="288163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5652"/>
            <a:ext cx="2949178" cy="120978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3887391" y="746512"/>
            <a:ext cx="4629150" cy="368455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29841" y="1555433"/>
            <a:ext cx="2949178" cy="288163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2023/7/13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6042"/>
            <a:ext cx="7886700" cy="100215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80206"/>
            <a:ext cx="7886700" cy="328969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805519"/>
            <a:ext cx="2057400" cy="276041"/>
          </a:xfrm>
          <a:prstGeom prst="rect">
            <a:avLst/>
          </a:prstGeom>
        </p:spPr>
        <p:txBody>
          <a:bodyPr vert="horz" lIns="91440" tIns="45720" rIns="91440" bIns="45720" rtlCol="0" anchor="ctr"/>
          <a:lstStyle>
            <a:lvl1pPr algn="l">
              <a:defRPr sz="900">
                <a:solidFill>
                  <a:schemeClr val="tx1">
                    <a:tint val="75000"/>
                  </a:schemeClr>
                </a:solidFill>
              </a:defRPr>
            </a:lvl1pPr>
          </a:lstStyle>
          <a:p>
            <a:fld id="{77880EBC-1F4F-064A-BCDA-A8702FD7B152}" type="datetimeFigureOut">
              <a:rPr kumimoji="1" lang="zh-CN" altLang="en-US" smtClean="0"/>
              <a:t>2023/7/13</a:t>
            </a:fld>
            <a:endParaRPr kumimoji="1" lang="zh-CN" altLang="en-US"/>
          </a:p>
        </p:txBody>
      </p:sp>
      <p:sp>
        <p:nvSpPr>
          <p:cNvPr id="5" name="Footer Placeholder 4"/>
          <p:cNvSpPr>
            <a:spLocks noGrp="1"/>
          </p:cNvSpPr>
          <p:nvPr>
            <p:ph type="ftr" sz="quarter" idx="3"/>
          </p:nvPr>
        </p:nvSpPr>
        <p:spPr>
          <a:xfrm>
            <a:off x="3028950" y="4805519"/>
            <a:ext cx="3086100" cy="27604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805519"/>
            <a:ext cx="2057400" cy="276041"/>
          </a:xfrm>
          <a:prstGeom prst="rect">
            <a:avLst/>
          </a:prstGeom>
        </p:spPr>
        <p:txBody>
          <a:bodyPr vert="horz" lIns="91440" tIns="45720" rIns="91440" bIns="45720" rtlCol="0" anchor="ctr"/>
          <a:lstStyle>
            <a:lvl1pPr algn="r">
              <a:defRPr sz="900">
                <a:solidFill>
                  <a:schemeClr val="tx1">
                    <a:tint val="75000"/>
                  </a:schemeClr>
                </a:solidFill>
              </a:defRPr>
            </a:lvl1pPr>
          </a:lstStyle>
          <a:p>
            <a:fld id="{C6AF141A-EAFD-9144-B9F1-78E320CF3BD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sp>
        <p:nvSpPr>
          <p:cNvPr id="11" name="文本框 10"/>
          <p:cNvSpPr txBox="1"/>
          <p:nvPr/>
        </p:nvSpPr>
        <p:spPr>
          <a:xfrm>
            <a:off x="-267486" y="1419409"/>
            <a:ext cx="9678972" cy="2558842"/>
          </a:xfrm>
          <a:prstGeom prst="rect">
            <a:avLst/>
          </a:prstGeom>
          <a:noFill/>
        </p:spPr>
        <p:txBody>
          <a:bodyPr wrap="square" rtlCol="0">
            <a:spAutoFit/>
          </a:bodyPr>
          <a:lstStyle/>
          <a:p>
            <a:pPr algn="ct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基于</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pot</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 的</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zero-shot reasoner </a:t>
            </a:r>
            <a:endParaRPr lang="en-US" altLang="zh-CN" sz="2400" dirty="0">
              <a:solidFill>
                <a:srgbClr val="A51E36"/>
              </a:solidFill>
              <a:latin typeface="LANTINGHEI SC DEMIBOLD" panose="02000000000000000000" pitchFamily="2" charset="-122"/>
              <a:ea typeface="LANTINGHEI SC DEMIBOLD" panose="02000000000000000000" pitchFamily="2" charset="-122"/>
            </a:endParaRPr>
          </a:p>
          <a:p>
            <a:pPr algn="ctr">
              <a:lnSpc>
                <a:spcPts val="2400"/>
              </a:lnSpc>
            </a:pPr>
            <a:r>
              <a:rPr lang="en-US" altLang="zh-CN" sz="16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《Automatic Chain of Thought Prompting in Large Language Models》2022</a:t>
            </a:r>
          </a:p>
          <a:p>
            <a:pPr algn="ctr">
              <a:lnSpc>
                <a:spcPts val="2400"/>
              </a:lnSpc>
            </a:pPr>
            <a:endParaRPr lang="en-US" altLang="zh-CN" sz="16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a:p>
            <a:pPr algn="ctr">
              <a:lnSpc>
                <a:spcPts val="2400"/>
              </a:lnSpc>
            </a:pPr>
            <a:r>
              <a:rPr lang="en-US" altLang="zh-CN" sz="16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《Program of Thoughts Prompting: Disentangling Computation from Reasoning for Numerical Reasoning Tasks》-2022</a:t>
            </a:r>
          </a:p>
          <a:p>
            <a:pPr algn="ctr">
              <a:lnSpc>
                <a:spcPts val="2400"/>
              </a:lnSpc>
            </a:pPr>
            <a:r>
              <a:rPr lang="en-US" altLang="zh-CN" sz="16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《Large Language Models are Zero-Shot Reasoners》-2023</a:t>
            </a:r>
          </a:p>
          <a:p>
            <a:pPr algn="ctr">
              <a:lnSpc>
                <a:spcPts val="2400"/>
              </a:lnSpc>
            </a:pPr>
            <a:endParaRPr lang="en-US" altLang="zh-CN" sz="1600" dirty="0">
              <a:latin typeface="Times New Roman" panose="02020603050405020304" pitchFamily="18" charset="0"/>
              <a:ea typeface="LANTINGHEI SC DEMIBOLD" panose="02000000000000000000" pitchFamily="2" charset="-122"/>
              <a:cs typeface="Times New Roman" panose="02020603050405020304" pitchFamily="18" charset="0"/>
            </a:endParaRPr>
          </a:p>
          <a:p>
            <a:pPr>
              <a:lnSpc>
                <a:spcPts val="2400"/>
              </a:lnSpc>
            </a:pPr>
            <a:endParaRPr lang="en-US" altLang="zh-CN" sz="2400" dirty="0">
              <a:solidFill>
                <a:srgbClr val="A51E36"/>
              </a:solidFill>
              <a:latin typeface="Geometria-Medium" panose="020B060302020402020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err="1">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BackGround</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360275" y="907745"/>
            <a:ext cx="6398333" cy="1616661"/>
          </a:xfrm>
          <a:prstGeom prst="rect">
            <a:avLst/>
          </a:prstGeom>
          <a:noFill/>
        </p:spPr>
        <p:txBody>
          <a:bodyPr wrap="square">
            <a:spAutoFit/>
          </a:bodyPr>
          <a:lstStyle/>
          <a:p>
            <a:pPr marL="342900" indent="-342900">
              <a:lnSpc>
                <a:spcPct val="150000"/>
              </a:lnSpc>
              <a:buFont typeface="+mj-lt"/>
              <a:buAutoNum type="arabicPeriod"/>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思维链提示 </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是其中许多任务的最新方法。</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使用语言模型来生成描述推理和计算的文本，最后是问题的答案。</a:t>
            </a:r>
            <a:endPar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endParaRPr>
          </a:p>
          <a:p>
            <a:pPr marL="342900" indent="-342900">
              <a:lnSpc>
                <a:spcPct val="150000"/>
              </a:lnSpc>
              <a:buFont typeface="+mj-lt"/>
              <a:buAutoNum type="arabicPeriod"/>
            </a:pPr>
            <a:r>
              <a:rPr lang="zh-CN" altLang="en-US" dirty="0">
                <a:latin typeface="Times New Roman" panose="02020603050405020304" pitchFamily="18" charset="0"/>
                <a:cs typeface="Times New Roman" panose="02020603050405020304" pitchFamily="18" charset="0"/>
              </a:rPr>
              <a:t>作者提出了“</a:t>
            </a:r>
            <a:r>
              <a:rPr lang="en" altLang="zh-CN" dirty="0" err="1">
                <a:latin typeface="Times New Roman" panose="02020603050405020304" pitchFamily="18" charset="0"/>
                <a:cs typeface="Times New Roman" panose="02020603050405020304" pitchFamily="18" charset="0"/>
              </a:rPr>
              <a:t>Loughts</a:t>
            </a:r>
            <a:r>
              <a:rPr lang="en" altLang="zh-CN" dirty="0">
                <a:latin typeface="Times New Roman" panose="02020603050405020304" pitchFamily="18" charset="0"/>
                <a:cs typeface="Times New Roman" panose="02020603050405020304" pitchFamily="18" charset="0"/>
              </a:rPr>
              <a:t>”</a:t>
            </a:r>
            <a:r>
              <a:rPr lang="zh-CN" altLang="en" dirty="0">
                <a:latin typeface="Times New Roman" panose="02020603050405020304" pitchFamily="18" charset="0"/>
                <a:cs typeface="Times New Roman" panose="02020603050405020304" pitchFamily="18" charset="0"/>
              </a:rPr>
              <a:t>（</a:t>
            </a:r>
            <a:r>
              <a:rPr lang="en" altLang="zh-CN" dirty="0" err="1">
                <a:latin typeface="Times New Roman" panose="02020603050405020304" pitchFamily="18" charset="0"/>
                <a:cs typeface="Times New Roman" panose="02020603050405020304" pitchFamily="18" charset="0"/>
              </a:rPr>
              <a:t>PoT</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的“</a:t>
            </a:r>
            <a:r>
              <a:rPr lang="en" altLang="zh-CN" dirty="0">
                <a:latin typeface="Times New Roman" panose="02020603050405020304" pitchFamily="18" charset="0"/>
                <a:cs typeface="Times New Roman" panose="02020603050405020304" pitchFamily="18" charset="0"/>
              </a:rPr>
              <a:t>Program</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它使用语言模型（主要是</a:t>
            </a:r>
            <a:r>
              <a:rPr lang="en" altLang="zh-CN" dirty="0">
                <a:latin typeface="Times New Roman" panose="02020603050405020304" pitchFamily="18" charset="0"/>
                <a:cs typeface="Times New Roman" panose="02020603050405020304" pitchFamily="18" charset="0"/>
              </a:rPr>
              <a:t>Codex</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来生成文本和编程语言语句，最后是答案。在 </a:t>
            </a:r>
            <a:r>
              <a:rPr lang="en" altLang="zh-CN" dirty="0" err="1">
                <a:latin typeface="Times New Roman" panose="02020603050405020304" pitchFamily="18" charset="0"/>
                <a:cs typeface="Times New Roman" panose="02020603050405020304" pitchFamily="18" charset="0"/>
              </a:rPr>
              <a:t>PoT</a:t>
            </a:r>
            <a:r>
              <a:rPr lang="en"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中，计算可以委托给程序解释器，用于执行生成的程序，从而将复杂的计算与</a:t>
            </a:r>
            <a:r>
              <a:rPr lang="zh-CN" altLang="en-US" b="1" dirty="0">
                <a:latin typeface="Times New Roman" panose="02020603050405020304" pitchFamily="18" charset="0"/>
                <a:cs typeface="Times New Roman" panose="02020603050405020304" pitchFamily="18" charset="0"/>
              </a:rPr>
              <a:t>推理和语言理解解耦</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0359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Method</a:t>
            </a:r>
          </a:p>
        </p:txBody>
      </p:sp>
      <p:sp>
        <p:nvSpPr>
          <p:cNvPr id="6" name="文本框 5">
            <a:extLst>
              <a:ext uri="{FF2B5EF4-FFF2-40B4-BE49-F238E27FC236}">
                <a16:creationId xmlns:a16="http://schemas.microsoft.com/office/drawing/2014/main" id="{BC31EBAA-009E-A9AE-EFC9-021190714FA0}"/>
              </a:ext>
            </a:extLst>
          </p:cNvPr>
          <p:cNvSpPr txBox="1"/>
          <p:nvPr/>
        </p:nvSpPr>
        <p:spPr>
          <a:xfrm>
            <a:off x="473326" y="3729572"/>
            <a:ext cx="6398333" cy="1303883"/>
          </a:xfrm>
          <a:prstGeom prst="rect">
            <a:avLst/>
          </a:prstGeom>
          <a:noFill/>
        </p:spPr>
        <p:txBody>
          <a:bodyPr wrap="square">
            <a:spAutoFit/>
          </a:bodyPr>
          <a:lstStyle/>
          <a:p>
            <a:pPr marL="342900" indent="-342900">
              <a:lnSpc>
                <a:spcPct val="150000"/>
              </a:lnSpc>
              <a:buFont typeface="+mj-lt"/>
              <a:buAutoNum type="arabicPeriod"/>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zeroshot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设置下，提示仅包含没有任何示例演示的指令。与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zeroshot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(Kojima et al., 2022)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不同，这需要一个额外的步骤来从“思想链”中提取答案</a:t>
            </a:r>
            <a:endParaRPr lang="en-US" altLang="zh-CN" dirty="0">
              <a:solidFill>
                <a:srgbClr val="1D2129"/>
              </a:solidFill>
              <a:latin typeface="Times New Roman" panose="02020603050405020304" pitchFamily="18" charset="0"/>
              <a:ea typeface="PingFangSC-Regular" panose="020B0400000000000000" pitchFamily="34" charset="-122"/>
              <a:cs typeface="Times New Roman" panose="02020603050405020304" pitchFamily="18" charset="0"/>
            </a:endParaRPr>
          </a:p>
          <a:p>
            <a:pPr marL="342900" indent="-342900">
              <a:lnSpc>
                <a:spcPct val="150000"/>
              </a:lnSpc>
              <a:buFont typeface="+mj-lt"/>
              <a:buAutoNum type="arabicPeriod"/>
            </a:pPr>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few-shot </a:t>
            </a:r>
            <a:r>
              <a:rPr lang="zh-CN" altLang="en-US" dirty="0">
                <a:latin typeface="Times New Roman" panose="02020603050405020304" pitchFamily="18" charset="0"/>
                <a:cs typeface="Times New Roman" panose="02020603050405020304" pitchFamily="18" charset="0"/>
              </a:rPr>
              <a:t>设置下，一些（</a:t>
            </a:r>
            <a:r>
              <a:rPr lang="en-US" altLang="zh-CN" dirty="0" err="1">
                <a:latin typeface="Times New Roman" panose="02020603050405020304" pitchFamily="18" charset="0"/>
                <a:cs typeface="Times New Roman" panose="02020603050405020304" pitchFamily="18" charset="0"/>
              </a:rPr>
              <a:t>question,’program</a:t>
            </a:r>
            <a:r>
              <a:rPr lang="en-US" altLang="zh-CN" dirty="0">
                <a:latin typeface="Times New Roman" panose="02020603050405020304" pitchFamily="18" charset="0"/>
                <a:cs typeface="Times New Roman" panose="02020603050405020304" pitchFamily="18" charset="0"/>
              </a:rPr>
              <a:t> of thoughts’</a:t>
            </a:r>
            <a:r>
              <a:rPr lang="zh-CN" altLang="en-US" dirty="0">
                <a:latin typeface="Times New Roman" panose="02020603050405020304" pitchFamily="18" charset="0"/>
                <a:cs typeface="Times New Roman" panose="02020603050405020304" pitchFamily="18" charset="0"/>
              </a:rPr>
              <a:t>）的示例将作为演示前缀，以教 </a:t>
            </a:r>
            <a:r>
              <a:rPr lang="en" altLang="zh-CN" dirty="0">
                <a:latin typeface="Times New Roman" panose="02020603050405020304" pitchFamily="18" charset="0"/>
                <a:cs typeface="Times New Roman" panose="02020603050405020304" pitchFamily="18" charset="0"/>
              </a:rPr>
              <a:t>LLM </a:t>
            </a:r>
            <a:r>
              <a:rPr lang="zh-CN" altLang="en-US" dirty="0">
                <a:latin typeface="Times New Roman" panose="02020603050405020304" pitchFamily="18" charset="0"/>
                <a:cs typeface="Times New Roman" panose="02020603050405020304" pitchFamily="18" charset="0"/>
              </a:rPr>
              <a:t>如何生成“</a:t>
            </a:r>
            <a:r>
              <a:rPr lang="en-US" altLang="zh-CN" dirty="0">
                <a:latin typeface="Times New Roman" panose="02020603050405020304" pitchFamily="18" charset="0"/>
                <a:cs typeface="Times New Roman" panose="02020603050405020304" pitchFamily="18" charset="0"/>
              </a:rPr>
              <a:t>thoughtful </a:t>
            </a:r>
            <a:r>
              <a:rPr lang="zh-CN" altLang="en-US" dirty="0">
                <a:latin typeface="Times New Roman" panose="02020603050405020304" pitchFamily="18" charset="0"/>
                <a:cs typeface="Times New Roman" panose="02020603050405020304" pitchFamily="18" charset="0"/>
              </a:rPr>
              <a:t>”的程序。</a:t>
            </a:r>
          </a:p>
        </p:txBody>
      </p:sp>
      <p:pic>
        <p:nvPicPr>
          <p:cNvPr id="5" name="图片 4" descr="图示&#10;&#10;中度可信度描述已自动生成">
            <a:extLst>
              <a:ext uri="{FF2B5EF4-FFF2-40B4-BE49-F238E27FC236}">
                <a16:creationId xmlns:a16="http://schemas.microsoft.com/office/drawing/2014/main" id="{D889B9AD-7C58-9664-AD16-5841207F94AE}"/>
              </a:ext>
            </a:extLst>
          </p:cNvPr>
          <p:cNvPicPr>
            <a:picLocks noChangeAspect="1"/>
          </p:cNvPicPr>
          <p:nvPr/>
        </p:nvPicPr>
        <p:blipFill>
          <a:blip r:embed="rId4"/>
          <a:stretch>
            <a:fillRect/>
          </a:stretch>
        </p:blipFill>
        <p:spPr>
          <a:xfrm>
            <a:off x="665649" y="907745"/>
            <a:ext cx="6013686" cy="2791789"/>
          </a:xfrm>
          <a:prstGeom prst="rect">
            <a:avLst/>
          </a:prstGeom>
        </p:spPr>
      </p:pic>
    </p:spTree>
    <p:extLst>
      <p:ext uri="{BB962C8B-B14F-4D97-AF65-F5344CB8AC3E}">
        <p14:creationId xmlns:p14="http://schemas.microsoft.com/office/powerpoint/2010/main" val="32776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Experiment</a:t>
            </a:r>
          </a:p>
        </p:txBody>
      </p:sp>
      <p:sp>
        <p:nvSpPr>
          <p:cNvPr id="6" name="文本框 5">
            <a:extLst>
              <a:ext uri="{FF2B5EF4-FFF2-40B4-BE49-F238E27FC236}">
                <a16:creationId xmlns:a16="http://schemas.microsoft.com/office/drawing/2014/main" id="{BC31EBAA-009E-A9AE-EFC9-021190714FA0}"/>
              </a:ext>
            </a:extLst>
          </p:cNvPr>
          <p:cNvSpPr txBox="1"/>
          <p:nvPr/>
        </p:nvSpPr>
        <p:spPr>
          <a:xfrm>
            <a:off x="3494375" y="1949682"/>
            <a:ext cx="4513454" cy="2877519"/>
          </a:xfrm>
          <a:prstGeom prst="rect">
            <a:avLst/>
          </a:prstGeom>
          <a:noFill/>
        </p:spPr>
        <p:txBody>
          <a:bodyPr wrap="square">
            <a:spAutoFit/>
          </a:bodyPr>
          <a:lstStyle/>
          <a:p>
            <a:pPr marL="342900" indent="-342900">
              <a:lnSpc>
                <a:spcPct val="150000"/>
              </a:lnSpc>
              <a:buFont typeface="+mj-lt"/>
              <a:buAutoNum type="arabicPeriod"/>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few-shot</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和</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zero-shot</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设置下，</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在所有评估数据集上都显着优于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zh-CN" altLang="e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few-shot</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设置下，</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MWP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数据集的平均增益约为 </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8%</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在零样本设置下，</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MWP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数据集对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的平均增益约为 </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12%</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与自洽 </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SC)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相结合也优于</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CoT+SC</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(Wang et al., 2022b)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在所有数据集中平均 </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10%</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。我们的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PoT+SC</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在所有评估的 </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MWP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数据集和金融数据集上的接近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SoTA</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结果上都取得了最著名的结果。最后，我们进行了全面的消融研究，以了解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的不同组成部分。</a:t>
            </a:r>
            <a:endParaRPr lang="zh-CN" altLang="en-US" dirty="0">
              <a:latin typeface="Times New Roman" panose="02020603050405020304" pitchFamily="18" charset="0"/>
              <a:cs typeface="Times New Roman" panose="02020603050405020304" pitchFamily="18" charset="0"/>
            </a:endParaRPr>
          </a:p>
        </p:txBody>
      </p:sp>
      <p:pic>
        <p:nvPicPr>
          <p:cNvPr id="5" name="图片 4" descr="图表, 条形图&#10;&#10;描述已自动生成">
            <a:extLst>
              <a:ext uri="{FF2B5EF4-FFF2-40B4-BE49-F238E27FC236}">
                <a16:creationId xmlns:a16="http://schemas.microsoft.com/office/drawing/2014/main" id="{37666666-7FDB-B715-46B2-FEDFD89430B4}"/>
              </a:ext>
            </a:extLst>
          </p:cNvPr>
          <p:cNvPicPr>
            <a:picLocks noChangeAspect="1"/>
          </p:cNvPicPr>
          <p:nvPr/>
        </p:nvPicPr>
        <p:blipFill>
          <a:blip r:embed="rId4"/>
          <a:stretch>
            <a:fillRect/>
          </a:stretch>
        </p:blipFill>
        <p:spPr>
          <a:xfrm>
            <a:off x="284452" y="688705"/>
            <a:ext cx="2789384" cy="4242189"/>
          </a:xfrm>
          <a:prstGeom prst="rect">
            <a:avLst/>
          </a:prstGeom>
        </p:spPr>
      </p:pic>
      <p:graphicFrame>
        <p:nvGraphicFramePr>
          <p:cNvPr id="8" name="表格 8">
            <a:extLst>
              <a:ext uri="{FF2B5EF4-FFF2-40B4-BE49-F238E27FC236}">
                <a16:creationId xmlns:a16="http://schemas.microsoft.com/office/drawing/2014/main" id="{C1394D67-CBF8-D8A8-E03C-274952DF9736}"/>
              </a:ext>
            </a:extLst>
          </p:cNvPr>
          <p:cNvGraphicFramePr>
            <a:graphicFrameLocks noGrp="1"/>
          </p:cNvGraphicFramePr>
          <p:nvPr>
            <p:extLst>
              <p:ext uri="{D42A27DB-BD31-4B8C-83A1-F6EECF244321}">
                <p14:modId xmlns:p14="http://schemas.microsoft.com/office/powerpoint/2010/main" val="939483941"/>
              </p:ext>
            </p:extLst>
          </p:nvPr>
        </p:nvGraphicFramePr>
        <p:xfrm>
          <a:off x="3494375" y="688705"/>
          <a:ext cx="4999348" cy="741680"/>
        </p:xfrm>
        <a:graphic>
          <a:graphicData uri="http://schemas.openxmlformats.org/drawingml/2006/table">
            <a:tbl>
              <a:tblPr firstRow="1" bandRow="1">
                <a:tableStyleId>{5C22544A-7EE6-4342-B048-85BDC9FD1C3A}</a:tableStyleId>
              </a:tblPr>
              <a:tblGrid>
                <a:gridCol w="822058">
                  <a:extLst>
                    <a:ext uri="{9D8B030D-6E8A-4147-A177-3AD203B41FA5}">
                      <a16:colId xmlns:a16="http://schemas.microsoft.com/office/drawing/2014/main" val="2685167302"/>
                    </a:ext>
                  </a:extLst>
                </a:gridCol>
                <a:gridCol w="4177290">
                  <a:extLst>
                    <a:ext uri="{9D8B030D-6E8A-4147-A177-3AD203B41FA5}">
                      <a16:colId xmlns:a16="http://schemas.microsoft.com/office/drawing/2014/main" val="2936333534"/>
                    </a:ext>
                  </a:extLst>
                </a:gridCol>
              </a:tblGrid>
              <a:tr h="370840">
                <a:tc>
                  <a:txBody>
                    <a:bodyPr/>
                    <a:lstStyle/>
                    <a:p>
                      <a:r>
                        <a:rPr lang="zh-CN" altLang="en-US" dirty="0">
                          <a:solidFill>
                            <a:schemeClr val="tx1"/>
                          </a:solidFill>
                        </a:rPr>
                        <a:t>数学题</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altLang="zh-CN" sz="1350" b="0" i="0" kern="1200" dirty="0">
                          <a:solidFill>
                            <a:schemeClr val="tx1"/>
                          </a:solidFill>
                          <a:effectLst/>
                          <a:latin typeface="+mn-lt"/>
                          <a:ea typeface="+mn-ea"/>
                          <a:cs typeface="+mn-cs"/>
                        </a:rPr>
                        <a:t>MWP datasets, GSM8K, </a:t>
                      </a:r>
                      <a:r>
                        <a:rPr lang="en" altLang="zh-CN" sz="1350" b="0" i="0" kern="1200" dirty="0" err="1">
                          <a:solidFill>
                            <a:schemeClr val="tx1"/>
                          </a:solidFill>
                          <a:effectLst/>
                          <a:latin typeface="+mn-lt"/>
                          <a:ea typeface="+mn-ea"/>
                          <a:cs typeface="+mn-cs"/>
                        </a:rPr>
                        <a:t>AQuA</a:t>
                      </a:r>
                      <a:r>
                        <a:rPr lang="en" altLang="zh-CN" sz="1350" b="0" i="0" kern="1200" dirty="0">
                          <a:solidFill>
                            <a:schemeClr val="tx1"/>
                          </a:solidFill>
                          <a:effectLst/>
                          <a:latin typeface="+mn-lt"/>
                          <a:ea typeface="+mn-ea"/>
                          <a:cs typeface="+mn-cs"/>
                        </a:rPr>
                        <a:t>, SVAMP, </a:t>
                      </a:r>
                      <a:r>
                        <a:rPr lang="en" altLang="zh-CN" sz="1350" b="0" i="0" kern="1200" dirty="0" err="1">
                          <a:solidFill>
                            <a:schemeClr val="tx1"/>
                          </a:solidFill>
                          <a:effectLst/>
                          <a:latin typeface="+mn-lt"/>
                          <a:ea typeface="+mn-ea"/>
                          <a:cs typeface="+mn-cs"/>
                        </a:rPr>
                        <a:t>TabMWP</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2974"/>
                  </a:ext>
                </a:extLst>
              </a:tr>
              <a:tr h="370840">
                <a:tc>
                  <a:txBody>
                    <a:bodyPr/>
                    <a:lstStyle/>
                    <a:p>
                      <a:r>
                        <a:rPr lang="zh-CN" altLang="en-US" dirty="0"/>
                        <a:t>金融</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 altLang="zh-CN" dirty="0" err="1"/>
                        <a:t>FinQA</a:t>
                      </a:r>
                      <a:r>
                        <a:rPr lang="zh-CN" altLang="en-US" dirty="0"/>
                        <a:t>，</a:t>
                      </a:r>
                      <a:r>
                        <a:rPr lang="en" altLang="zh-CN" dirty="0" err="1"/>
                        <a:t>vFinQA</a:t>
                      </a:r>
                      <a:r>
                        <a:rPr lang="zh-CN" altLang="en-US" dirty="0"/>
                        <a:t>，</a:t>
                      </a:r>
                      <a:r>
                        <a:rPr lang="en" altLang="zh-CN" dirty="0"/>
                        <a:t>TATQA.</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85717218"/>
                  </a:ext>
                </a:extLst>
              </a:tr>
            </a:tbl>
          </a:graphicData>
        </a:graphic>
      </p:graphicFrame>
    </p:spTree>
    <p:extLst>
      <p:ext uri="{BB962C8B-B14F-4D97-AF65-F5344CB8AC3E}">
        <p14:creationId xmlns:p14="http://schemas.microsoft.com/office/powerpoint/2010/main" val="211447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Experiment</a:t>
            </a:r>
          </a:p>
        </p:txBody>
      </p:sp>
      <p:sp>
        <p:nvSpPr>
          <p:cNvPr id="6" name="文本框 5">
            <a:extLst>
              <a:ext uri="{FF2B5EF4-FFF2-40B4-BE49-F238E27FC236}">
                <a16:creationId xmlns:a16="http://schemas.microsoft.com/office/drawing/2014/main" id="{BC31EBAA-009E-A9AE-EFC9-021190714FA0}"/>
              </a:ext>
            </a:extLst>
          </p:cNvPr>
          <p:cNvSpPr txBox="1"/>
          <p:nvPr/>
        </p:nvSpPr>
        <p:spPr>
          <a:xfrm>
            <a:off x="608462" y="2615082"/>
            <a:ext cx="7540769" cy="1939185"/>
          </a:xfrm>
          <a:prstGeom prst="rect">
            <a:avLst/>
          </a:prstGeom>
          <a:noFill/>
        </p:spPr>
        <p:txBody>
          <a:bodyPr wrap="square">
            <a:spAutoFit/>
          </a:bodyPr>
          <a:lstStyle/>
          <a:p>
            <a:pPr>
              <a:lnSpc>
                <a:spcPct val="150000"/>
              </a:lnSpc>
            </a:pP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从两个方面与</a:t>
            </a:r>
            <a:r>
              <a:rPr lang="zh-CN" altLang="en-US" b="1"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方程生成</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不同：</a:t>
            </a:r>
            <a:endPar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endParaRPr>
          </a:p>
          <a:p>
            <a:pPr>
              <a:lnSpc>
                <a:spcPct val="150000"/>
              </a:lnSpc>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1</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将方程分解为多步“思想”过程</a:t>
            </a:r>
            <a:endPar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endParaRPr>
          </a:p>
          <a:p>
            <a:pPr>
              <a:lnSpc>
                <a:spcPct val="150000"/>
              </a:lnSpc>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2</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将语义含义绑定到变量以帮助将模型置于语言中</a:t>
            </a:r>
            <a:endPar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endParaRPr>
          </a:p>
          <a:p>
            <a:pPr>
              <a:lnSpc>
                <a:spcPct val="150000"/>
              </a:lnSpc>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可以看出，</a:t>
            </a:r>
            <a:r>
              <a:rPr lang="zh-CN" altLang="en-US" b="1"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删除绑定</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通常会损害模型的性能。在涉及 </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GSM8K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等更多变量的更复杂的问题上，性能下降更大。同样，促使</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llm</a:t>
            </a:r>
            <a:r>
              <a:rPr lang="zh-CN" altLang="en-US" b="1"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直接生成目标方程</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也非常具有挑战性。将目标方程分解为多个推理步骤有助于提高性能。</a:t>
            </a:r>
            <a:endParaRPr lang="zh-CN" altLang="en-US" dirty="0">
              <a:latin typeface="Times New Roman" panose="02020603050405020304" pitchFamily="18" charset="0"/>
              <a:cs typeface="Times New Roman" panose="02020603050405020304" pitchFamily="18" charset="0"/>
            </a:endParaRPr>
          </a:p>
        </p:txBody>
      </p:sp>
      <p:pic>
        <p:nvPicPr>
          <p:cNvPr id="9" name="图片 8" descr="表格&#10;&#10;描述已自动生成">
            <a:extLst>
              <a:ext uri="{FF2B5EF4-FFF2-40B4-BE49-F238E27FC236}">
                <a16:creationId xmlns:a16="http://schemas.microsoft.com/office/drawing/2014/main" id="{E36EE116-F7DE-7F42-8A31-213D913BE5E4}"/>
              </a:ext>
            </a:extLst>
          </p:cNvPr>
          <p:cNvPicPr>
            <a:picLocks noChangeAspect="1"/>
          </p:cNvPicPr>
          <p:nvPr/>
        </p:nvPicPr>
        <p:blipFill>
          <a:blip r:embed="rId4"/>
          <a:stretch>
            <a:fillRect/>
          </a:stretch>
        </p:blipFill>
        <p:spPr>
          <a:xfrm>
            <a:off x="304617" y="836458"/>
            <a:ext cx="4864100" cy="1511300"/>
          </a:xfrm>
          <a:prstGeom prst="rect">
            <a:avLst/>
          </a:prstGeom>
        </p:spPr>
      </p:pic>
      <p:sp>
        <p:nvSpPr>
          <p:cNvPr id="11" name="文本框 10">
            <a:extLst>
              <a:ext uri="{FF2B5EF4-FFF2-40B4-BE49-F238E27FC236}">
                <a16:creationId xmlns:a16="http://schemas.microsoft.com/office/drawing/2014/main" id="{F76B1B3F-4993-4B6A-6078-E7172AC2111E}"/>
              </a:ext>
            </a:extLst>
          </p:cNvPr>
          <p:cNvSpPr txBox="1"/>
          <p:nvPr/>
        </p:nvSpPr>
        <p:spPr>
          <a:xfrm>
            <a:off x="825920" y="2170683"/>
            <a:ext cx="4647414" cy="509370"/>
          </a:xfrm>
          <a:prstGeom prst="rect">
            <a:avLst/>
          </a:prstGeom>
          <a:noFill/>
        </p:spPr>
        <p:txBody>
          <a:bodyPr wrap="square">
            <a:spAutoFit/>
          </a:bodyPr>
          <a:lstStyle/>
          <a:p>
            <a:r>
              <a:rPr lang="en" altLang="zh-CN" b="0" i="0" dirty="0">
                <a:solidFill>
                  <a:srgbClr val="1D2129"/>
                </a:solidFill>
                <a:effectLst/>
                <a:latin typeface="Times New Roman" panose="02020603050405020304" pitchFamily="18" charset="0"/>
                <a:cs typeface="Times New Roman" panose="02020603050405020304" pitchFamily="18" charset="0"/>
              </a:rPr>
              <a:t>Comparison between </a:t>
            </a:r>
            <a:r>
              <a:rPr lang="en" altLang="zh-CN" b="0" i="0" dirty="0" err="1">
                <a:solidFill>
                  <a:srgbClr val="1D2129"/>
                </a:solidFill>
                <a:effectLst/>
                <a:latin typeface="Times New Roman" panose="02020603050405020304" pitchFamily="18" charset="0"/>
                <a:cs typeface="Times New Roman" panose="02020603050405020304" pitchFamily="18" charset="0"/>
              </a:rPr>
              <a:t>PoT</a:t>
            </a:r>
            <a:r>
              <a:rPr lang="en" altLang="zh-CN" b="0" i="0" dirty="0">
                <a:solidFill>
                  <a:srgbClr val="1D2129"/>
                </a:solidFill>
                <a:effectLst/>
                <a:latin typeface="Times New Roman" panose="02020603050405020304" pitchFamily="18" charset="0"/>
                <a:cs typeface="Times New Roman" panose="02020603050405020304" pitchFamily="18" charset="0"/>
              </a:rPr>
              <a:t> and equation generation on three different datasets.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609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Experiment</a:t>
            </a:r>
          </a:p>
        </p:txBody>
      </p:sp>
      <p:sp>
        <p:nvSpPr>
          <p:cNvPr id="6" name="文本框 5">
            <a:extLst>
              <a:ext uri="{FF2B5EF4-FFF2-40B4-BE49-F238E27FC236}">
                <a16:creationId xmlns:a16="http://schemas.microsoft.com/office/drawing/2014/main" id="{BC31EBAA-009E-A9AE-EFC9-021190714FA0}"/>
              </a:ext>
            </a:extLst>
          </p:cNvPr>
          <p:cNvSpPr txBox="1"/>
          <p:nvPr/>
        </p:nvSpPr>
        <p:spPr>
          <a:xfrm>
            <a:off x="304617" y="2884632"/>
            <a:ext cx="8123379" cy="1939121"/>
          </a:xfrm>
          <a:prstGeom prst="rect">
            <a:avLst/>
          </a:prstGeom>
          <a:noFill/>
        </p:spPr>
        <p:txBody>
          <a:bodyPr wrap="square">
            <a:spAutoFit/>
          </a:bodyPr>
          <a:lstStyle/>
          <a:p>
            <a:pPr>
              <a:lnSpc>
                <a:spcPct val="150000"/>
              </a:lnSpc>
            </a:pP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Zero-shot </a:t>
            </a:r>
            <a:r>
              <a:rPr lang="zh-CN" altLang="e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上</a:t>
            </a:r>
            <a:r>
              <a:rPr lang="en-US"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的潜力</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p>
          <a:p>
            <a:pPr marL="342900" indent="-342900">
              <a:lnSpc>
                <a:spcPct val="150000"/>
              </a:lnSpc>
              <a:buFont typeface="+mj-lt"/>
              <a:buAutoNum type="arabicPeriod"/>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在所有评估的 </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MWP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数据集上，</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zeroshot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显着优于</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zero-shot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zh-CN" altLang="e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endPar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endParaRPr>
          </a:p>
          <a:p>
            <a:pPr marL="342900" indent="-342900">
              <a:lnSpc>
                <a:spcPct val="150000"/>
              </a:lnSpc>
              <a:buFont typeface="+mj-lt"/>
              <a:buAutoNum type="arabicPeriod"/>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与</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few-shot</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提示相比，零样本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大大优于零样本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endPar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endParaRPr>
          </a:p>
          <a:p>
            <a:pPr marL="342900" indent="-342900">
              <a:lnSpc>
                <a:spcPct val="150000"/>
              </a:lnSpc>
              <a:buFont typeface="+mj-lt"/>
              <a:buAutoNum type="arabicPeriod"/>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在评估的数据集上，</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平均优于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12%</a:t>
            </a:r>
            <a:r>
              <a:rPr lang="zh-CN" altLang="e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TabMWP</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上，</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zero-shot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甚至高于</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few-shot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zh-CN" altLang="e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endPar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endParaRPr>
          </a:p>
          <a:p>
            <a:pPr marL="342900" indent="-342900">
              <a:lnSpc>
                <a:spcPct val="150000"/>
              </a:lnSpc>
              <a:buFont typeface="+mj-lt"/>
              <a:buAutoNum type="arabicPeriod"/>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这些结果显示了在没有任何特定于数据集的示例的情况下直接泛化到许多看不见的数值任务的巨大潜力。</a:t>
            </a:r>
            <a:endParaRPr lang="zh-CN" altLang="en-US" dirty="0">
              <a:latin typeface="Times New Roman" panose="02020603050405020304" pitchFamily="18" charset="0"/>
              <a:cs typeface="Times New Roman" panose="02020603050405020304" pitchFamily="18" charset="0"/>
            </a:endParaRPr>
          </a:p>
        </p:txBody>
      </p:sp>
      <p:pic>
        <p:nvPicPr>
          <p:cNvPr id="5" name="图片 4" descr="表格&#10;&#10;描述已自动生成">
            <a:extLst>
              <a:ext uri="{FF2B5EF4-FFF2-40B4-BE49-F238E27FC236}">
                <a16:creationId xmlns:a16="http://schemas.microsoft.com/office/drawing/2014/main" id="{8050FF81-22E1-18E3-2662-78E502AA4E80}"/>
              </a:ext>
            </a:extLst>
          </p:cNvPr>
          <p:cNvPicPr>
            <a:picLocks noChangeAspect="1"/>
          </p:cNvPicPr>
          <p:nvPr/>
        </p:nvPicPr>
        <p:blipFill>
          <a:blip r:embed="rId4"/>
          <a:stretch>
            <a:fillRect/>
          </a:stretch>
        </p:blipFill>
        <p:spPr>
          <a:xfrm>
            <a:off x="304617" y="1268076"/>
            <a:ext cx="7772400" cy="1506544"/>
          </a:xfrm>
          <a:prstGeom prst="rect">
            <a:avLst/>
          </a:prstGeom>
        </p:spPr>
      </p:pic>
    </p:spTree>
    <p:extLst>
      <p:ext uri="{BB962C8B-B14F-4D97-AF65-F5344CB8AC3E}">
        <p14:creationId xmlns:p14="http://schemas.microsoft.com/office/powerpoint/2010/main" val="425051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Experiment</a:t>
            </a:r>
          </a:p>
        </p:txBody>
      </p:sp>
      <p:pic>
        <p:nvPicPr>
          <p:cNvPr id="8" name="图片 7" descr="手机屏幕截图&#10;&#10;描述已自动生成">
            <a:extLst>
              <a:ext uri="{FF2B5EF4-FFF2-40B4-BE49-F238E27FC236}">
                <a16:creationId xmlns:a16="http://schemas.microsoft.com/office/drawing/2014/main" id="{6D1972EE-24D6-71C1-E6A3-45AF753222A8}"/>
              </a:ext>
            </a:extLst>
          </p:cNvPr>
          <p:cNvPicPr>
            <a:picLocks noChangeAspect="1"/>
          </p:cNvPicPr>
          <p:nvPr/>
        </p:nvPicPr>
        <p:blipFill>
          <a:blip r:embed="rId4"/>
          <a:stretch>
            <a:fillRect/>
          </a:stretch>
        </p:blipFill>
        <p:spPr>
          <a:xfrm>
            <a:off x="433634" y="756917"/>
            <a:ext cx="5512982" cy="3062768"/>
          </a:xfrm>
          <a:prstGeom prst="rect">
            <a:avLst/>
          </a:prstGeom>
        </p:spPr>
      </p:pic>
      <p:sp>
        <p:nvSpPr>
          <p:cNvPr id="10" name="文本框 9">
            <a:extLst>
              <a:ext uri="{FF2B5EF4-FFF2-40B4-BE49-F238E27FC236}">
                <a16:creationId xmlns:a16="http://schemas.microsoft.com/office/drawing/2014/main" id="{2D680678-EDEE-E047-B08A-89F981AF411F}"/>
              </a:ext>
            </a:extLst>
          </p:cNvPr>
          <p:cNvSpPr txBox="1"/>
          <p:nvPr/>
        </p:nvSpPr>
        <p:spPr>
          <a:xfrm>
            <a:off x="467060" y="4068913"/>
            <a:ext cx="5886606" cy="717889"/>
          </a:xfrm>
          <a:prstGeom prst="rect">
            <a:avLst/>
          </a:prstGeom>
          <a:noFill/>
        </p:spPr>
        <p:txBody>
          <a:bodyPr wrap="square">
            <a:spAutoFit/>
          </a:bodyPr>
          <a:lstStyle/>
          <a:p>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 SC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 </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MWP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数据集上仍然大大优于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 SC</a:t>
            </a:r>
            <a:r>
              <a:rPr lang="zh-CN" altLang="e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在金融数据集上，我们观察到自洽解码对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和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的影响较小。同样，</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 SC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FinQA</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ConvFinQA</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上分别比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 SC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高出约 </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20%</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，在 </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TATQA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上高出 </a:t>
            </a:r>
            <a:r>
              <a:rPr lang="en-US"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943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Conclusion</a:t>
            </a:r>
          </a:p>
        </p:txBody>
      </p:sp>
      <p:sp>
        <p:nvSpPr>
          <p:cNvPr id="6" name="文本框 5">
            <a:extLst>
              <a:ext uri="{FF2B5EF4-FFF2-40B4-BE49-F238E27FC236}">
                <a16:creationId xmlns:a16="http://schemas.microsoft.com/office/drawing/2014/main" id="{BC31EBAA-009E-A9AE-EFC9-021190714FA0}"/>
              </a:ext>
            </a:extLst>
          </p:cNvPr>
          <p:cNvSpPr txBox="1"/>
          <p:nvPr/>
        </p:nvSpPr>
        <p:spPr>
          <a:xfrm>
            <a:off x="520460" y="1052359"/>
            <a:ext cx="6398333" cy="688073"/>
          </a:xfrm>
          <a:prstGeom prst="rect">
            <a:avLst/>
          </a:prstGeom>
          <a:noFill/>
        </p:spPr>
        <p:txBody>
          <a:bodyPr wrap="square">
            <a:spAutoFit/>
          </a:bodyPr>
          <a:lstStyle/>
          <a:p>
            <a:pPr>
              <a:lnSpc>
                <a:spcPct val="150000"/>
              </a:lnSpc>
            </a:pP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通过将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PoT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与自洽解码相结合，我们可以在所有数学数据集和金融数据集上接近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SoTA</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性能上实现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SoTA</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性能</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580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636"/>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5" name="文本框 4">
            <a:extLst>
              <a:ext uri="{FF2B5EF4-FFF2-40B4-BE49-F238E27FC236}">
                <a16:creationId xmlns:a16="http://schemas.microsoft.com/office/drawing/2014/main" id="{A4F7F513-46EF-5201-1EEA-DF69C11B96B7}"/>
              </a:ext>
            </a:extLst>
          </p:cNvPr>
          <p:cNvSpPr txBox="1"/>
          <p:nvPr/>
        </p:nvSpPr>
        <p:spPr>
          <a:xfrm>
            <a:off x="1260835" y="2388423"/>
            <a:ext cx="7231158" cy="715581"/>
          </a:xfrm>
          <a:prstGeom prst="rect">
            <a:avLst/>
          </a:prstGeom>
          <a:noFill/>
        </p:spPr>
        <p:txBody>
          <a:bodyPr wrap="square">
            <a:spAutoFit/>
          </a:bodyPr>
          <a:lstStyle/>
          <a:p>
            <a:pPr algn="ct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 Prompt Space Optimizing Few-shot Reasoning Success with Large Language Models》</a:t>
            </a:r>
          </a:p>
        </p:txBody>
      </p:sp>
    </p:spTree>
    <p:extLst>
      <p:ext uri="{BB962C8B-B14F-4D97-AF65-F5344CB8AC3E}">
        <p14:creationId xmlns:p14="http://schemas.microsoft.com/office/powerpoint/2010/main" val="2315090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636"/>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pic>
        <p:nvPicPr>
          <p:cNvPr id="2" name="图片 1">
            <a:extLst>
              <a:ext uri="{FF2B5EF4-FFF2-40B4-BE49-F238E27FC236}">
                <a16:creationId xmlns:a16="http://schemas.microsoft.com/office/drawing/2014/main" id="{FD9AABDA-F99D-D116-F860-44AF47F03A2F}"/>
              </a:ext>
            </a:extLst>
          </p:cNvPr>
          <p:cNvPicPr>
            <a:picLocks noChangeAspect="1"/>
          </p:cNvPicPr>
          <p:nvPr/>
        </p:nvPicPr>
        <p:blipFill>
          <a:blip r:embed="rId4"/>
          <a:stretch>
            <a:fillRect/>
          </a:stretch>
        </p:blipFill>
        <p:spPr>
          <a:xfrm>
            <a:off x="2041540" y="151001"/>
            <a:ext cx="4128255" cy="5184775"/>
          </a:xfrm>
          <a:prstGeom prst="rect">
            <a:avLst/>
          </a:prstGeom>
        </p:spPr>
      </p:pic>
      <p:sp>
        <p:nvSpPr>
          <p:cNvPr id="8" name="文本框 7">
            <a:extLst>
              <a:ext uri="{FF2B5EF4-FFF2-40B4-BE49-F238E27FC236}">
                <a16:creationId xmlns:a16="http://schemas.microsoft.com/office/drawing/2014/main" id="{18B4A6BB-F904-1336-FD09-2BB632D8988A}"/>
              </a:ext>
            </a:extLst>
          </p:cNvPr>
          <p:cNvSpPr txBox="1"/>
          <p:nvPr/>
        </p:nvSpPr>
        <p:spPr>
          <a:xfrm>
            <a:off x="127697" y="222636"/>
            <a:ext cx="8787331" cy="506292"/>
          </a:xfrm>
          <a:prstGeom prst="rect">
            <a:avLst/>
          </a:prstGeom>
          <a:noFill/>
        </p:spPr>
        <p:txBody>
          <a:bodyPr wrap="square" rtlCol="0">
            <a:spAutoFit/>
          </a:bodyPr>
          <a:lstStyle/>
          <a:p>
            <a:pPr fontAlgn="auto">
              <a:lnSpc>
                <a:spcPct val="150000"/>
              </a:lnSpc>
              <a:buSzPct val="100000"/>
            </a:pPr>
            <a:r>
              <a:rPr lang="en-US" altLang="zh-CN" sz="2000" b="1" dirty="0">
                <a:solidFill>
                  <a:srgbClr val="C00000"/>
                </a:solidFill>
                <a:latin typeface="Times New Roman" panose="02020603050405020304" pitchFamily="18" charset="0"/>
                <a:cs typeface="Times New Roman" panose="02020603050405020304" pitchFamily="18" charset="0"/>
              </a:rPr>
              <a:t>Prompt Space</a:t>
            </a:r>
            <a:endParaRPr lang="en-US" altLang="zh-CN" sz="1600" b="1" dirty="0">
              <a:solidFill>
                <a:srgbClr val="C00000"/>
              </a:solidFill>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1079219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636"/>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6" name="文本框 5">
            <a:extLst>
              <a:ext uri="{FF2B5EF4-FFF2-40B4-BE49-F238E27FC236}">
                <a16:creationId xmlns:a16="http://schemas.microsoft.com/office/drawing/2014/main" id="{224984C1-0DFC-24FB-94B0-D3581387D9AB}"/>
              </a:ext>
            </a:extLst>
          </p:cNvPr>
          <p:cNvSpPr txBox="1"/>
          <p:nvPr/>
        </p:nvSpPr>
        <p:spPr>
          <a:xfrm>
            <a:off x="127697" y="222636"/>
            <a:ext cx="8787331" cy="506292"/>
          </a:xfrm>
          <a:prstGeom prst="rect">
            <a:avLst/>
          </a:prstGeom>
          <a:noFill/>
        </p:spPr>
        <p:txBody>
          <a:bodyPr wrap="square" rtlCol="0">
            <a:spAutoFit/>
          </a:bodyPr>
          <a:lstStyle/>
          <a:p>
            <a:pPr fontAlgn="auto">
              <a:lnSpc>
                <a:spcPct val="150000"/>
              </a:lnSpc>
              <a:buSzPct val="100000"/>
            </a:pPr>
            <a:r>
              <a:rPr lang="en-US" altLang="zh-CN" sz="2000" b="1" dirty="0">
                <a:solidFill>
                  <a:srgbClr val="C00000"/>
                </a:solidFill>
                <a:latin typeface="Times New Roman" panose="02020603050405020304" pitchFamily="18" charset="0"/>
                <a:cs typeface="Times New Roman" panose="02020603050405020304" pitchFamily="18" charset="0"/>
              </a:rPr>
              <a:t>Prompt Space</a:t>
            </a:r>
            <a:endParaRPr lang="en-US" altLang="zh-CN" sz="1600" b="1" dirty="0">
              <a:solidFill>
                <a:srgbClr val="C00000"/>
              </a:solidFill>
              <a:latin typeface="Times New Roman" panose="02020603050405020304" pitchFamily="18" charset="0"/>
              <a:cs typeface="Times New Roman" panose="02020603050405020304" pitchFamily="18" charset="0"/>
              <a:sym typeface="+mn-ea"/>
            </a:endParaRPr>
          </a:p>
        </p:txBody>
      </p:sp>
      <p:pic>
        <p:nvPicPr>
          <p:cNvPr id="5" name="图片 4">
            <a:extLst>
              <a:ext uri="{FF2B5EF4-FFF2-40B4-BE49-F238E27FC236}">
                <a16:creationId xmlns:a16="http://schemas.microsoft.com/office/drawing/2014/main" id="{F27308EA-01BD-5204-3E4A-70D2136E233A}"/>
              </a:ext>
            </a:extLst>
          </p:cNvPr>
          <p:cNvPicPr>
            <a:picLocks noChangeAspect="1"/>
          </p:cNvPicPr>
          <p:nvPr/>
        </p:nvPicPr>
        <p:blipFill>
          <a:blip r:embed="rId4"/>
          <a:stretch>
            <a:fillRect/>
          </a:stretch>
        </p:blipFill>
        <p:spPr>
          <a:xfrm>
            <a:off x="127697" y="1615919"/>
            <a:ext cx="9144000" cy="2748552"/>
          </a:xfrm>
          <a:prstGeom prst="rect">
            <a:avLst/>
          </a:prstGeom>
        </p:spPr>
      </p:pic>
    </p:spTree>
    <p:extLst>
      <p:ext uri="{BB962C8B-B14F-4D97-AF65-F5344CB8AC3E}">
        <p14:creationId xmlns:p14="http://schemas.microsoft.com/office/powerpoint/2010/main" val="2039273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5" name="文本框 4">
            <a:extLst>
              <a:ext uri="{FF2B5EF4-FFF2-40B4-BE49-F238E27FC236}">
                <a16:creationId xmlns:a16="http://schemas.microsoft.com/office/drawing/2014/main" id="{A4F7F513-46EF-5201-1EEA-DF69C11B96B7}"/>
              </a:ext>
            </a:extLst>
          </p:cNvPr>
          <p:cNvSpPr txBox="1"/>
          <p:nvPr/>
        </p:nvSpPr>
        <p:spPr>
          <a:xfrm>
            <a:off x="1260835" y="2388423"/>
            <a:ext cx="7231158" cy="715581"/>
          </a:xfrm>
          <a:prstGeom prst="rect">
            <a:avLst/>
          </a:prstGeom>
          <a:noFill/>
        </p:spPr>
        <p:txBody>
          <a:bodyPr wrap="square">
            <a:spAutoFit/>
          </a:bodyPr>
          <a:lstStyle/>
          <a:p>
            <a:pPr algn="ct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 Automatic Chain of Thought Prompting in Large Language Models 》</a:t>
            </a:r>
          </a:p>
        </p:txBody>
      </p:sp>
    </p:spTree>
    <p:extLst>
      <p:ext uri="{BB962C8B-B14F-4D97-AF65-F5344CB8AC3E}">
        <p14:creationId xmlns:p14="http://schemas.microsoft.com/office/powerpoint/2010/main" val="200501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636"/>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5" name="文本框 4">
            <a:extLst>
              <a:ext uri="{FF2B5EF4-FFF2-40B4-BE49-F238E27FC236}">
                <a16:creationId xmlns:a16="http://schemas.microsoft.com/office/drawing/2014/main" id="{A4F7F513-46EF-5201-1EEA-DF69C11B96B7}"/>
              </a:ext>
            </a:extLst>
          </p:cNvPr>
          <p:cNvSpPr txBox="1"/>
          <p:nvPr/>
        </p:nvSpPr>
        <p:spPr>
          <a:xfrm>
            <a:off x="1260835" y="2388423"/>
            <a:ext cx="7231158" cy="407804"/>
          </a:xfrm>
          <a:prstGeom prst="rect">
            <a:avLst/>
          </a:prstGeom>
          <a:noFill/>
        </p:spPr>
        <p:txBody>
          <a:bodyPr wrap="square">
            <a:spAutoFit/>
          </a:bodyPr>
          <a:lstStyle/>
          <a:p>
            <a:pPr algn="ct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方法实践</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1602946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err="1">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Auto_pot</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520460" y="1052359"/>
            <a:ext cx="6398333" cy="1618776"/>
          </a:xfrm>
          <a:prstGeom prst="rect">
            <a:avLst/>
          </a:prstGeom>
          <a:noFill/>
        </p:spPr>
        <p:txBody>
          <a:bodyPr wrap="square">
            <a:spAutoFit/>
          </a:bodyPr>
          <a:lstStyle/>
          <a:p>
            <a:pPr marL="342900" indent="-342900">
              <a:lnSpc>
                <a:spcPct val="150000"/>
              </a:lnSpc>
              <a:buFont typeface="+mj-lt"/>
              <a:buAutoNum type="arabicPeriod"/>
            </a:pPr>
            <a:r>
              <a:rPr lang="zh-CN" altLang="en" dirty="0">
                <a:latin typeface="Times New Roman" panose="02020603050405020304" pitchFamily="18" charset="0"/>
                <a:cs typeface="Times New Roman" panose="02020603050405020304" pitchFamily="18" charset="0"/>
              </a:rPr>
              <a:t>影响</a:t>
            </a:r>
            <a:r>
              <a:rPr lang="en" altLang="zh-CN" dirty="0">
                <a:latin typeface="Times New Roman" panose="02020603050405020304" pitchFamily="18" charset="0"/>
                <a:cs typeface="Times New Roman" panose="02020603050405020304" pitchFamily="18" charset="0"/>
              </a:rPr>
              <a:t>In</a:t>
            </a:r>
            <a:r>
              <a:rPr lang="en-US" altLang="zh-CN" dirty="0">
                <a:latin typeface="Times New Roman" panose="02020603050405020304" pitchFamily="18" charset="0"/>
                <a:cs typeface="Times New Roman" panose="02020603050405020304" pitchFamily="18" charset="0"/>
              </a:rPr>
              <a:t>_context learning </a:t>
            </a:r>
            <a:r>
              <a:rPr lang="zh-CN" altLang="en-US" dirty="0">
                <a:latin typeface="Times New Roman" panose="02020603050405020304" pitchFamily="18" charset="0"/>
                <a:cs typeface="Times New Roman" panose="02020603050405020304" pitchFamily="18" charset="0"/>
              </a:rPr>
              <a:t>的表现的因素：</a:t>
            </a:r>
            <a:r>
              <a:rPr lang="en" altLang="zh-CN" dirty="0">
                <a:latin typeface="Times New Roman" panose="02020603050405020304" pitchFamily="18" charset="0"/>
                <a:cs typeface="Times New Roman" panose="02020603050405020304" pitchFamily="18" charset="0"/>
              </a:rPr>
              <a:t>(1) the label space, (2) the distribution of the input text, and (3) the overall format of the sequence. </a:t>
            </a:r>
          </a:p>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Self consistency </a:t>
            </a:r>
            <a:r>
              <a:rPr lang="zh-CN" altLang="en-US" dirty="0">
                <a:latin typeface="Times New Roman" panose="02020603050405020304" pitchFamily="18" charset="0"/>
                <a:cs typeface="Times New Roman" panose="02020603050405020304" pitchFamily="18" charset="0"/>
              </a:rPr>
              <a:t>可以提高效果</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991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573"/>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Prompt</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设计</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:zero-shot phase</a:t>
            </a:r>
          </a:p>
        </p:txBody>
      </p:sp>
      <p:pic>
        <p:nvPicPr>
          <p:cNvPr id="2" name="图片 1">
            <a:extLst>
              <a:ext uri="{FF2B5EF4-FFF2-40B4-BE49-F238E27FC236}">
                <a16:creationId xmlns:a16="http://schemas.microsoft.com/office/drawing/2014/main" id="{94CDDB78-629A-1CDA-8288-0DE847D3C068}"/>
              </a:ext>
            </a:extLst>
          </p:cNvPr>
          <p:cNvPicPr>
            <a:picLocks noChangeAspect="1"/>
          </p:cNvPicPr>
          <p:nvPr/>
        </p:nvPicPr>
        <p:blipFill rotWithShape="1">
          <a:blip r:embed="rId4"/>
          <a:srcRect l="44027"/>
          <a:stretch/>
        </p:blipFill>
        <p:spPr>
          <a:xfrm>
            <a:off x="353939" y="747263"/>
            <a:ext cx="3124181" cy="2943764"/>
          </a:xfrm>
          <a:prstGeom prst="rect">
            <a:avLst/>
          </a:prstGeom>
        </p:spPr>
      </p:pic>
      <p:sp>
        <p:nvSpPr>
          <p:cNvPr id="8" name="文本框 7">
            <a:extLst>
              <a:ext uri="{FF2B5EF4-FFF2-40B4-BE49-F238E27FC236}">
                <a16:creationId xmlns:a16="http://schemas.microsoft.com/office/drawing/2014/main" id="{C606908B-75C0-1D14-BA55-257CAF4FD27B}"/>
              </a:ext>
            </a:extLst>
          </p:cNvPr>
          <p:cNvSpPr txBox="1"/>
          <p:nvPr/>
        </p:nvSpPr>
        <p:spPr>
          <a:xfrm>
            <a:off x="219776" y="3248578"/>
            <a:ext cx="8085239" cy="2557110"/>
          </a:xfrm>
          <a:prstGeom prst="rect">
            <a:avLst/>
          </a:prstGeom>
          <a:noFill/>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Cot-&gt;pot:</a:t>
            </a:r>
          </a:p>
          <a:p>
            <a:pPr>
              <a:lnSpc>
                <a:spcPct val="150000"/>
              </a:lnSpc>
            </a:pPr>
            <a:r>
              <a:rPr lang="en-US" altLang="zh-CN" dirty="0">
                <a:highlight>
                  <a:srgbClr val="F26E7D"/>
                </a:highlight>
                <a:latin typeface="Times New Roman" panose="02020603050405020304" pitchFamily="18" charset="0"/>
                <a:cs typeface="Times New Roman" panose="02020603050405020304" pitchFamily="18" charset="0"/>
              </a:rPr>
              <a:t>Let’s think step by step</a:t>
            </a:r>
          </a:p>
          <a:p>
            <a:pPr>
              <a:lnSpc>
                <a:spcPct val="150000"/>
              </a:lnSpc>
            </a:pPr>
            <a:r>
              <a:rPr lang="en" altLang="zh-CN" dirty="0">
                <a:effectLst/>
                <a:highlight>
                  <a:srgbClr val="E9F0F9"/>
                </a:highlight>
              </a:rPr>
              <a:t>import math</a:t>
            </a:r>
            <a:br>
              <a:rPr lang="en" altLang="zh-CN" dirty="0">
                <a:effectLst/>
                <a:highlight>
                  <a:srgbClr val="E9F0F9"/>
                </a:highlight>
              </a:rPr>
            </a:br>
            <a:r>
              <a:rPr lang="en" altLang="zh-CN" dirty="0">
                <a:effectLst/>
                <a:highlight>
                  <a:srgbClr val="E9F0F9"/>
                </a:highlight>
              </a:rPr>
              <a:t>import </a:t>
            </a:r>
            <a:r>
              <a:rPr lang="en" altLang="zh-CN" dirty="0" err="1">
                <a:effectLst/>
                <a:highlight>
                  <a:srgbClr val="E9F0F9"/>
                </a:highlight>
              </a:rPr>
              <a:t>numpy</a:t>
            </a:r>
            <a:r>
              <a:rPr lang="en" altLang="zh-CN" dirty="0">
                <a:effectLst/>
                <a:highlight>
                  <a:srgbClr val="E9F0F9"/>
                </a:highlight>
              </a:rPr>
              <a:t> as np</a:t>
            </a:r>
            <a:br>
              <a:rPr lang="en" altLang="zh-CN" dirty="0">
                <a:effectLst/>
                <a:highlight>
                  <a:srgbClr val="E9F0F9"/>
                </a:highlight>
              </a:rPr>
            </a:br>
            <a:r>
              <a:rPr lang="en" altLang="zh-CN" dirty="0">
                <a:effectLst/>
                <a:highlight>
                  <a:srgbClr val="E9F0F9"/>
                </a:highlight>
              </a:rPr>
              <a:t>{</a:t>
            </a:r>
            <a:r>
              <a:rPr lang="en" altLang="zh-CN" dirty="0">
                <a:highlight>
                  <a:srgbClr val="E9F0F9"/>
                </a:highlight>
              </a:rPr>
              <a:t>question</a:t>
            </a:r>
            <a:r>
              <a:rPr lang="en" altLang="zh-CN" dirty="0">
                <a:effectLst/>
                <a:highlight>
                  <a:srgbClr val="E9F0F9"/>
                </a:highlight>
              </a:rPr>
              <a:t>}</a:t>
            </a:r>
            <a:br>
              <a:rPr lang="en" altLang="zh-CN" dirty="0">
                <a:effectLst/>
                <a:highlight>
                  <a:srgbClr val="E9F0F9"/>
                </a:highlight>
              </a:rPr>
            </a:br>
            <a:r>
              <a:rPr lang="en" altLang="zh-CN" dirty="0">
                <a:effectLst/>
                <a:highlight>
                  <a:srgbClr val="E9F0F9"/>
                </a:highlight>
              </a:rPr>
              <a:t># Let's think step by step to derive the answer, store the result as a '</a:t>
            </a:r>
            <a:r>
              <a:rPr lang="en" altLang="zh-CN" dirty="0" err="1">
                <a:effectLst/>
                <a:highlight>
                  <a:srgbClr val="E9F0F9"/>
                </a:highlight>
              </a:rPr>
              <a:t>ans</a:t>
            </a:r>
            <a:r>
              <a:rPr lang="en" altLang="zh-CN" dirty="0">
                <a:effectLst/>
                <a:highlight>
                  <a:srgbClr val="E9F0F9"/>
                </a:highlight>
              </a:rPr>
              <a:t>' variable:</a:t>
            </a:r>
            <a:br>
              <a:rPr lang="en" altLang="zh-CN" dirty="0">
                <a:effectLst/>
                <a:highlight>
                  <a:srgbClr val="E9F0F9"/>
                </a:highlight>
              </a:rPr>
            </a:br>
            <a:r>
              <a:rPr lang="en" altLang="zh-CN" dirty="0">
                <a:effectLst/>
                <a:highlight>
                  <a:srgbClr val="E9F0F9"/>
                </a:highlight>
              </a:rPr>
              <a:t># According to the question, we can define the variables:</a:t>
            </a:r>
            <a:br>
              <a:rPr lang="en" altLang="zh-CN" dirty="0">
                <a:solidFill>
                  <a:srgbClr val="067D17"/>
                </a:solidFill>
                <a:effectLst/>
                <a:highlight>
                  <a:srgbClr val="000000"/>
                </a:highlight>
              </a:rPr>
            </a:br>
            <a:endParaRPr lang="zh-CN" altLang="en-US" dirty="0">
              <a:highlight>
                <a:srgbClr val="000000"/>
              </a:highlight>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859857F2-AFFD-1D6D-8239-D0EE5B2D9699}"/>
              </a:ext>
            </a:extLst>
          </p:cNvPr>
          <p:cNvPicPr>
            <a:picLocks noChangeAspect="1"/>
          </p:cNvPicPr>
          <p:nvPr/>
        </p:nvPicPr>
        <p:blipFill rotWithShape="1">
          <a:blip r:embed="rId5"/>
          <a:srcRect t="50000"/>
          <a:stretch/>
        </p:blipFill>
        <p:spPr>
          <a:xfrm>
            <a:off x="3559442" y="904973"/>
            <a:ext cx="4368212" cy="2743072"/>
          </a:xfrm>
          <a:prstGeom prst="rect">
            <a:avLst/>
          </a:prstGeom>
        </p:spPr>
      </p:pic>
    </p:spTree>
    <p:extLst>
      <p:ext uri="{BB962C8B-B14F-4D97-AF65-F5344CB8AC3E}">
        <p14:creationId xmlns:p14="http://schemas.microsoft.com/office/powerpoint/2010/main" val="2465218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573"/>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Prompt</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设计</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-few-shot </a:t>
            </a:r>
            <a:r>
              <a:rPr lang="en-US" altLang="zh-CN" sz="2400" dirty="0" err="1">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pharse</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6" name="图片 5" descr="文本, 电子邮件&#10;&#10;描述已自动生成">
            <a:extLst>
              <a:ext uri="{FF2B5EF4-FFF2-40B4-BE49-F238E27FC236}">
                <a16:creationId xmlns:a16="http://schemas.microsoft.com/office/drawing/2014/main" id="{52D6E1AD-0D2D-79D8-1076-965E654DADC3}"/>
              </a:ext>
            </a:extLst>
          </p:cNvPr>
          <p:cNvPicPr>
            <a:picLocks noChangeAspect="1"/>
          </p:cNvPicPr>
          <p:nvPr/>
        </p:nvPicPr>
        <p:blipFill>
          <a:blip r:embed="rId4"/>
          <a:stretch>
            <a:fillRect/>
          </a:stretch>
        </p:blipFill>
        <p:spPr>
          <a:xfrm>
            <a:off x="996224" y="644708"/>
            <a:ext cx="6122661" cy="4540067"/>
          </a:xfrm>
          <a:prstGeom prst="rect">
            <a:avLst/>
          </a:prstGeom>
        </p:spPr>
      </p:pic>
    </p:spTree>
    <p:extLst>
      <p:ext uri="{BB962C8B-B14F-4D97-AF65-F5344CB8AC3E}">
        <p14:creationId xmlns:p14="http://schemas.microsoft.com/office/powerpoint/2010/main" val="1210731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聚类</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8</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个问题</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343972" y="999002"/>
            <a:ext cx="8557552" cy="3186770"/>
          </a:xfrm>
          <a:prstGeom prst="rect">
            <a:avLst/>
          </a:prstGeom>
          <a:noFill/>
        </p:spPr>
        <p:txBody>
          <a:bodyPr wrap="square">
            <a:spAutoFit/>
          </a:bodyPr>
          <a:lstStyle/>
          <a:p>
            <a:pPr>
              <a:lnSpc>
                <a:spcPct val="150000"/>
              </a:lnSpc>
            </a:pPr>
            <a:r>
              <a:rPr lang="en" altLang="zh-CN" dirty="0"/>
              <a:t>{</a:t>
            </a:r>
            <a:br>
              <a:rPr lang="en" altLang="zh-CN" dirty="0"/>
            </a:br>
            <a:r>
              <a:rPr lang="en" altLang="zh-CN" dirty="0"/>
              <a:t>    "question": "Jake has 6 fewer peaches and 8 more apples than Steven. Steven has 17 peaches and 16 apples. How many more peaches than apples does Steven have?",</a:t>
            </a:r>
            <a:br>
              <a:rPr lang="en" altLang="zh-CN" dirty="0"/>
            </a:br>
            <a:r>
              <a:rPr lang="en" altLang="zh-CN" dirty="0"/>
              <a:t>    "rationale": "\</a:t>
            </a:r>
            <a:r>
              <a:rPr lang="en" altLang="zh-CN" dirty="0" err="1"/>
              <a:t>nimport</a:t>
            </a:r>
            <a:r>
              <a:rPr lang="en" altLang="zh-CN" dirty="0"/>
              <a:t> math\</a:t>
            </a:r>
            <a:r>
              <a:rPr lang="en" altLang="zh-CN" dirty="0" err="1"/>
              <a:t>nimport</a:t>
            </a:r>
            <a:r>
              <a:rPr lang="en" altLang="zh-CN" dirty="0"/>
              <a:t> </a:t>
            </a:r>
            <a:r>
              <a:rPr lang="en" altLang="zh-CN" dirty="0" err="1"/>
              <a:t>numpy</a:t>
            </a:r>
            <a:r>
              <a:rPr lang="en" altLang="zh-CN" dirty="0"/>
              <a:t> as np\</a:t>
            </a:r>
            <a:r>
              <a:rPr lang="en" altLang="zh-CN" dirty="0" err="1"/>
              <a:t>nJake</a:t>
            </a:r>
            <a:r>
              <a:rPr lang="en" altLang="zh-CN" dirty="0"/>
              <a:t> has 6 fewer peaches and 8 more apples than Steven. Steven has 17 peaches and 16 apples. How many more peaches than apples does Steven have?\n# Let's think step by step to derive the answer, store the result as a '</a:t>
            </a:r>
            <a:r>
              <a:rPr lang="en" altLang="zh-CN" dirty="0" err="1"/>
              <a:t>ans</a:t>
            </a:r>
            <a:r>
              <a:rPr lang="en" altLang="zh-CN" dirty="0"/>
              <a:t>' variable:\n# According to the question, we can define the variables:\n# Let's define the variable 'peaches' and 'apples' for Jake and Steven,…….\</a:t>
            </a:r>
            <a:r>
              <a:rPr lang="en" altLang="zh-CN" dirty="0" err="1"/>
              <a:t>nprint</a:t>
            </a:r>
            <a:r>
              <a:rPr lang="en" altLang="zh-CN" dirty="0"/>
              <a:t>(\"The answer is\", </a:t>
            </a:r>
            <a:r>
              <a:rPr lang="en" altLang="zh-CN" dirty="0" err="1"/>
              <a:t>ans</a:t>
            </a:r>
            <a:r>
              <a:rPr lang="en" altLang="zh-CN" dirty="0"/>
              <a:t>)",</a:t>
            </a:r>
            <a:br>
              <a:rPr lang="en" altLang="zh-CN" dirty="0"/>
            </a:br>
            <a:r>
              <a:rPr lang="en" altLang="zh-CN" dirty="0">
                <a:highlight>
                  <a:srgbClr val="E3A9A7"/>
                </a:highlight>
              </a:rPr>
              <a:t>    "</a:t>
            </a:r>
            <a:r>
              <a:rPr lang="en" altLang="zh-CN" dirty="0" err="1">
                <a:highlight>
                  <a:srgbClr val="E3A9A7"/>
                </a:highlight>
              </a:rPr>
              <a:t>pred_ans</a:t>
            </a:r>
            <a:r>
              <a:rPr lang="en" altLang="zh-CN" dirty="0">
                <a:highlight>
                  <a:srgbClr val="E3A9A7"/>
                </a:highlight>
              </a:rPr>
              <a:t>": 7.0,</a:t>
            </a:r>
            <a:br>
              <a:rPr lang="en" altLang="zh-CN" dirty="0"/>
            </a:br>
            <a:r>
              <a:rPr lang="en" altLang="zh-CN" dirty="0"/>
              <a:t>    "</a:t>
            </a:r>
            <a:r>
              <a:rPr lang="en" altLang="zh-CN" dirty="0" err="1"/>
              <a:t>gold_ans</a:t>
            </a:r>
            <a:r>
              <a:rPr lang="en" altLang="zh-CN" dirty="0"/>
              <a:t>": 1.0</a:t>
            </a:r>
            <a:br>
              <a:rPr lang="en" altLang="zh-CN" dirty="0"/>
            </a:br>
            <a:r>
              <a:rPr lang="en" altLang="zh-CN" dirty="0"/>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998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聚类</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8</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个问题</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520460" y="1052359"/>
            <a:ext cx="7973091" cy="3812326"/>
          </a:xfrm>
          <a:prstGeom prst="rect">
            <a:avLst/>
          </a:prstGeom>
          <a:noFill/>
        </p:spPr>
        <p:txBody>
          <a:bodyPr wrap="square">
            <a:spAutoFit/>
          </a:bodyPr>
          <a:lstStyle/>
          <a:p>
            <a:pPr>
              <a:lnSpc>
                <a:spcPct val="150000"/>
              </a:lnSpc>
            </a:pPr>
            <a:r>
              <a:rPr lang="en" altLang="zh-CN" dirty="0"/>
              <a:t>{</a:t>
            </a:r>
            <a:br>
              <a:rPr lang="en" altLang="zh-CN" dirty="0"/>
            </a:br>
            <a:r>
              <a:rPr lang="en" altLang="zh-CN" dirty="0"/>
              <a:t>    "question": "Paul got a box of 589 crayons for his birthday. During the school year he gave 571 crayons to his friends while he lost 161 crayons. How many more crayons did he give to his friends than those he lost?",</a:t>
            </a:r>
            <a:br>
              <a:rPr lang="en" altLang="zh-CN" dirty="0"/>
            </a:br>
            <a:r>
              <a:rPr lang="en" altLang="zh-CN" dirty="0"/>
              <a:t>    "rationale": "\</a:t>
            </a:r>
            <a:r>
              <a:rPr lang="en" altLang="zh-CN" dirty="0" err="1"/>
              <a:t>nimport</a:t>
            </a:r>
            <a:r>
              <a:rPr lang="en" altLang="zh-CN" dirty="0"/>
              <a:t> math\</a:t>
            </a:r>
            <a:r>
              <a:rPr lang="en" altLang="zh-CN" dirty="0" err="1"/>
              <a:t>nimport</a:t>
            </a:r>
            <a:r>
              <a:rPr lang="en" altLang="zh-CN" dirty="0"/>
              <a:t> </a:t>
            </a:r>
            <a:r>
              <a:rPr lang="en" altLang="zh-CN" dirty="0" err="1"/>
              <a:t>numpy</a:t>
            </a:r>
            <a:r>
              <a:rPr lang="en" altLang="zh-CN" dirty="0"/>
              <a:t> as np\</a:t>
            </a:r>
            <a:r>
              <a:rPr lang="en" altLang="zh-CN" dirty="0" err="1"/>
              <a:t>nPaul</a:t>
            </a:r>
            <a:r>
              <a:rPr lang="en" altLang="zh-CN" dirty="0"/>
              <a:t> got a box of 589 crayons for his birthday. During the school year he gave 571 crayons to his friends while he lost 161 crayons. How many more crayons did he give to his friends than those he lost?\n# Let's think step by step to derive the answer, store the result as a '</a:t>
            </a:r>
            <a:r>
              <a:rPr lang="en" altLang="zh-CN" dirty="0" err="1"/>
              <a:t>ans</a:t>
            </a:r>
            <a:r>
              <a:rPr lang="en" altLang="zh-CN" dirty="0"/>
              <a:t>' variable:\n# According to the question, we can define the variables:\n# 'box' crayons = 589 crayons\n# 'given' crayons = 571 crayons\n# 'lost' crayons = 161 crayons\</a:t>
            </a:r>
            <a:r>
              <a:rPr lang="en" altLang="zh-CN" dirty="0" err="1"/>
              <a:t>nbox</a:t>
            </a:r>
            <a:r>
              <a:rPr lang="en" altLang="zh-CN" dirty="0"/>
              <a:t> = 589\</a:t>
            </a:r>
            <a:r>
              <a:rPr lang="en" altLang="zh-CN" dirty="0" err="1"/>
              <a:t>ngiven</a:t>
            </a:r>
            <a:r>
              <a:rPr lang="en" altLang="zh-CN" dirty="0"/>
              <a:t> = 571\</a:t>
            </a:r>
            <a:r>
              <a:rPr lang="en" altLang="zh-CN" dirty="0" err="1"/>
              <a:t>nlost</a:t>
            </a:r>
            <a:r>
              <a:rPr lang="en" altLang="zh-CN" dirty="0"/>
              <a:t> = 161\nans = given - lost\</a:t>
            </a:r>
            <a:r>
              <a:rPr lang="en" altLang="zh-CN" dirty="0" err="1"/>
              <a:t>nprint</a:t>
            </a:r>
            <a:r>
              <a:rPr lang="en" altLang="zh-CN" dirty="0"/>
              <a:t>(</a:t>
            </a:r>
            <a:r>
              <a:rPr lang="en" altLang="zh-CN" dirty="0" err="1"/>
              <a:t>ans</a:t>
            </a:r>
            <a:r>
              <a:rPr lang="en" altLang="zh-CN" dirty="0"/>
              <a:t>)",</a:t>
            </a:r>
            <a:br>
              <a:rPr lang="en" altLang="zh-CN" dirty="0">
                <a:highlight>
                  <a:srgbClr val="A0D6EF"/>
                </a:highlight>
              </a:rPr>
            </a:br>
            <a:r>
              <a:rPr lang="en" altLang="zh-CN" dirty="0">
                <a:highlight>
                  <a:srgbClr val="A0D6EF"/>
                </a:highlight>
              </a:rPr>
              <a:t>  </a:t>
            </a:r>
            <a:r>
              <a:rPr lang="en" altLang="zh-CN" dirty="0">
                <a:highlight>
                  <a:srgbClr val="6EC4E9"/>
                </a:highlight>
              </a:rPr>
              <a:t>  "</a:t>
            </a:r>
            <a:r>
              <a:rPr lang="en" altLang="zh-CN" dirty="0" err="1">
                <a:highlight>
                  <a:srgbClr val="6EC4E9"/>
                </a:highlight>
              </a:rPr>
              <a:t>pred_ans</a:t>
            </a:r>
            <a:r>
              <a:rPr lang="en" altLang="zh-CN" dirty="0">
                <a:highlight>
                  <a:srgbClr val="6EC4E9"/>
                </a:highlight>
              </a:rPr>
              <a:t>": 410.0,</a:t>
            </a:r>
            <a:br>
              <a:rPr lang="en" altLang="zh-CN" dirty="0"/>
            </a:br>
            <a:r>
              <a:rPr lang="en" altLang="zh-CN" dirty="0"/>
              <a:t>    "</a:t>
            </a:r>
            <a:r>
              <a:rPr lang="en" altLang="zh-CN" dirty="0" err="1"/>
              <a:t>gold_ans</a:t>
            </a:r>
            <a:r>
              <a:rPr lang="en" altLang="zh-CN" dirty="0"/>
              <a:t>": 410.0</a:t>
            </a:r>
            <a:br>
              <a:rPr lang="en" altLang="zh-CN" dirty="0"/>
            </a:br>
            <a:r>
              <a:rPr lang="en" altLang="zh-CN" dirty="0"/>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2834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聚类</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8</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个问题</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304617" y="746893"/>
            <a:ext cx="7859969" cy="4437882"/>
          </a:xfrm>
          <a:prstGeom prst="rect">
            <a:avLst/>
          </a:prstGeom>
          <a:noFill/>
        </p:spPr>
        <p:txBody>
          <a:bodyPr wrap="square">
            <a:spAutoFit/>
          </a:bodyPr>
          <a:lstStyle/>
          <a:p>
            <a:pPr>
              <a:lnSpc>
                <a:spcPct val="150000"/>
              </a:lnSpc>
            </a:pPr>
            <a:r>
              <a:rPr lang="en" altLang="zh-CN" dirty="0"/>
              <a:t>{</a:t>
            </a:r>
            <a:br>
              <a:rPr lang="en" altLang="zh-CN" dirty="0"/>
            </a:br>
            <a:r>
              <a:rPr lang="en" altLang="zh-CN" dirty="0"/>
              <a:t>    "question": "Baker made 13 cakes. He sold 91 of them and bought 154 new cakes. How many more cakes did baker buy than those he sold?",</a:t>
            </a:r>
            <a:br>
              <a:rPr lang="en" altLang="zh-CN" dirty="0"/>
            </a:br>
            <a:r>
              <a:rPr lang="en" altLang="zh-CN" dirty="0"/>
              <a:t>    "rationale": "\</a:t>
            </a:r>
            <a:r>
              <a:rPr lang="en" altLang="zh-CN" dirty="0" err="1"/>
              <a:t>nimport</a:t>
            </a:r>
            <a:r>
              <a:rPr lang="en" altLang="zh-CN" dirty="0"/>
              <a:t> math\</a:t>
            </a:r>
            <a:r>
              <a:rPr lang="en" altLang="zh-CN" dirty="0" err="1"/>
              <a:t>nimport</a:t>
            </a:r>
            <a:r>
              <a:rPr lang="en" altLang="zh-CN" dirty="0"/>
              <a:t> </a:t>
            </a:r>
            <a:r>
              <a:rPr lang="en" altLang="zh-CN" dirty="0" err="1"/>
              <a:t>numpy</a:t>
            </a:r>
            <a:r>
              <a:rPr lang="en" altLang="zh-CN" dirty="0"/>
              <a:t> as np\</a:t>
            </a:r>
            <a:r>
              <a:rPr lang="en" altLang="zh-CN" dirty="0" err="1"/>
              <a:t>nBaker</a:t>
            </a:r>
            <a:r>
              <a:rPr lang="en" altLang="zh-CN" dirty="0"/>
              <a:t> made 13 cakes. He sold 91 of them and bought 154 new cakes. How many more cakes did baker buy than those he sold?\n# Let's think step by step to derive the answer, store the result as a '</a:t>
            </a:r>
            <a:r>
              <a:rPr lang="en" altLang="zh-CN" dirty="0" err="1"/>
              <a:t>ans</a:t>
            </a:r>
            <a:r>
              <a:rPr lang="en" altLang="zh-CN" dirty="0"/>
              <a:t>' variable:\n# According to the question, we can define the variables:\n#   x = Number of cakes baker sold\n#   y = Number of cakes baker bought\n# We can then write down the equation:\n#   13 = 91 - x + 154 - y\n# We can rearrange the equation to get:\n#   x = 91 - 13 + 154 - y\n#   x = 232 - y\n# We can then substitute the value of 'x' into the original equation:\n#   13 = 91 - 232 + 154 - y + y\n#   13 = 91 + 154 - y - y\n#   13 = 245 - y\n# We can then rearrange the equation to get:\n#   y = 245 - 13\n#   y = 232\n# Therefore, the answer is 232.\nans = 232",</a:t>
            </a:r>
            <a:br>
              <a:rPr lang="en" altLang="zh-CN" dirty="0"/>
            </a:br>
            <a:r>
              <a:rPr lang="en" altLang="zh-CN" dirty="0"/>
              <a:t> </a:t>
            </a:r>
            <a:r>
              <a:rPr lang="en" altLang="zh-CN" dirty="0">
                <a:highlight>
                  <a:srgbClr val="E3A9A7"/>
                </a:highlight>
              </a:rPr>
              <a:t>   "</a:t>
            </a:r>
            <a:r>
              <a:rPr lang="en" altLang="zh-CN" dirty="0" err="1">
                <a:highlight>
                  <a:srgbClr val="E3A9A7"/>
                </a:highlight>
              </a:rPr>
              <a:t>pred_ans</a:t>
            </a:r>
            <a:r>
              <a:rPr lang="en" altLang="zh-CN" dirty="0">
                <a:highlight>
                  <a:srgbClr val="E3A9A7"/>
                </a:highlight>
              </a:rPr>
              <a:t>": 232.0</a:t>
            </a:r>
            <a:r>
              <a:rPr lang="en" altLang="zh-CN" dirty="0"/>
              <a:t>,</a:t>
            </a:r>
            <a:br>
              <a:rPr lang="en" altLang="zh-CN" dirty="0"/>
            </a:br>
            <a:r>
              <a:rPr lang="en" altLang="zh-CN" dirty="0"/>
              <a:t>    "</a:t>
            </a:r>
            <a:r>
              <a:rPr lang="en" altLang="zh-CN" dirty="0" err="1"/>
              <a:t>gold_ans</a:t>
            </a:r>
            <a:r>
              <a:rPr lang="en" altLang="zh-CN" dirty="0"/>
              <a:t>": 63.0</a:t>
            </a:r>
            <a:br>
              <a:rPr lang="en" altLang="zh-CN" dirty="0"/>
            </a:br>
            <a:r>
              <a:rPr lang="en" altLang="zh-CN" dirty="0"/>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4606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聚类</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8</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个问题</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520460" y="1052359"/>
            <a:ext cx="8793222" cy="4437882"/>
          </a:xfrm>
          <a:prstGeom prst="rect">
            <a:avLst/>
          </a:prstGeom>
          <a:noFill/>
        </p:spPr>
        <p:txBody>
          <a:bodyPr wrap="square">
            <a:spAutoFit/>
          </a:bodyPr>
          <a:lstStyle/>
          <a:p>
            <a:pPr>
              <a:lnSpc>
                <a:spcPct val="150000"/>
              </a:lnSpc>
            </a:pPr>
            <a:r>
              <a:rPr lang="en" altLang="zh-CN" dirty="0"/>
              <a:t>{</a:t>
            </a:r>
            <a:br>
              <a:rPr lang="en" altLang="zh-CN" dirty="0"/>
            </a:br>
            <a:r>
              <a:rPr lang="en" altLang="zh-CN" dirty="0"/>
              <a:t>    "question": "Rachel had to complete 4 pages of reading homework, 7 pages of math homework and 19 more pages of biology homework. How many more pages of math homework than reading homework did she have?",</a:t>
            </a:r>
            <a:br>
              <a:rPr lang="en" altLang="zh-CN" dirty="0"/>
            </a:br>
            <a:r>
              <a:rPr lang="en" altLang="zh-CN" dirty="0"/>
              <a:t>    "rationale": "\</a:t>
            </a:r>
            <a:r>
              <a:rPr lang="en" altLang="zh-CN" dirty="0" err="1"/>
              <a:t>nimport</a:t>
            </a:r>
            <a:r>
              <a:rPr lang="en" altLang="zh-CN" dirty="0"/>
              <a:t> math\</a:t>
            </a:r>
            <a:r>
              <a:rPr lang="en" altLang="zh-CN" dirty="0" err="1"/>
              <a:t>nimport</a:t>
            </a:r>
            <a:r>
              <a:rPr lang="en" altLang="zh-CN" dirty="0"/>
              <a:t> </a:t>
            </a:r>
            <a:r>
              <a:rPr lang="en" altLang="zh-CN" dirty="0" err="1"/>
              <a:t>numpy</a:t>
            </a:r>
            <a:r>
              <a:rPr lang="en" altLang="zh-CN" dirty="0"/>
              <a:t> as np\</a:t>
            </a:r>
            <a:r>
              <a:rPr lang="en" altLang="zh-CN" dirty="0" err="1"/>
              <a:t>nRachel</a:t>
            </a:r>
            <a:r>
              <a:rPr lang="en" altLang="zh-CN" dirty="0"/>
              <a:t> had to complete 4 pages of reading homework, 7 pages of math homework and 19 more pages of biology homework. How many more pages of math homework than reading homework did she have?\n# Let's think step by step to derive the answer, store the result as a '</a:t>
            </a:r>
            <a:r>
              <a:rPr lang="en" altLang="zh-CN" dirty="0" err="1"/>
              <a:t>ans</a:t>
            </a:r>
            <a:r>
              <a:rPr lang="en" altLang="zh-CN" dirty="0"/>
              <a:t>' variable:\n# According to the question, we can define the variables:\n# </a:t>
            </a:r>
            <a:r>
              <a:rPr lang="en" altLang="zh-CN" dirty="0" err="1"/>
              <a:t>reading_homework</a:t>
            </a:r>
            <a:r>
              <a:rPr lang="en" altLang="zh-CN" dirty="0"/>
              <a:t>: 4\n# </a:t>
            </a:r>
            <a:r>
              <a:rPr lang="en" altLang="zh-CN" dirty="0" err="1"/>
              <a:t>math_homework</a:t>
            </a:r>
            <a:r>
              <a:rPr lang="en" altLang="zh-CN" dirty="0"/>
              <a:t>: 7\n# </a:t>
            </a:r>
            <a:r>
              <a:rPr lang="en" altLang="zh-CN" dirty="0" err="1"/>
              <a:t>biology_homework</a:t>
            </a:r>
            <a:r>
              <a:rPr lang="en" altLang="zh-CN" dirty="0"/>
              <a:t>: 19\n# </a:t>
            </a:r>
            <a:r>
              <a:rPr lang="en" altLang="zh-CN" dirty="0" err="1"/>
              <a:t>math_homework_difference</a:t>
            </a:r>
            <a:r>
              <a:rPr lang="en" altLang="zh-CN" dirty="0"/>
              <a:t>: </a:t>
            </a:r>
            <a:r>
              <a:rPr lang="en" altLang="zh-CN" dirty="0" err="1"/>
              <a:t>math_homework</a:t>
            </a:r>
            <a:r>
              <a:rPr lang="en" altLang="zh-CN" dirty="0"/>
              <a:t> - </a:t>
            </a:r>
            <a:r>
              <a:rPr lang="en" altLang="zh-CN" dirty="0" err="1"/>
              <a:t>reading_homework</a:t>
            </a:r>
            <a:r>
              <a:rPr lang="en" altLang="zh-CN" dirty="0"/>
              <a:t>\n# </a:t>
            </a:r>
            <a:r>
              <a:rPr lang="en" altLang="zh-CN" dirty="0" err="1"/>
              <a:t>ans</a:t>
            </a:r>
            <a:r>
              <a:rPr lang="en" altLang="zh-CN" dirty="0"/>
              <a:t>: </a:t>
            </a:r>
            <a:r>
              <a:rPr lang="en" altLang="zh-CN" dirty="0" err="1"/>
              <a:t>math_homework_difference</a:t>
            </a:r>
            <a:r>
              <a:rPr lang="en" altLang="zh-CN" dirty="0"/>
              <a:t>\n# Now, let's calculate the answer:\</a:t>
            </a:r>
            <a:r>
              <a:rPr lang="en" altLang="zh-CN" dirty="0" err="1"/>
              <a:t>nreading_homework</a:t>
            </a:r>
            <a:r>
              <a:rPr lang="en" altLang="zh-CN" dirty="0"/>
              <a:t> = 4\</a:t>
            </a:r>
            <a:r>
              <a:rPr lang="en" altLang="zh-CN" dirty="0" err="1"/>
              <a:t>nmath_homework</a:t>
            </a:r>
            <a:r>
              <a:rPr lang="en" altLang="zh-CN" dirty="0"/>
              <a:t> = 7\</a:t>
            </a:r>
            <a:r>
              <a:rPr lang="en" altLang="zh-CN" dirty="0" err="1"/>
              <a:t>nbiology_homework</a:t>
            </a:r>
            <a:r>
              <a:rPr lang="en" altLang="zh-CN" dirty="0"/>
              <a:t> = 19\</a:t>
            </a:r>
            <a:r>
              <a:rPr lang="en" altLang="zh-CN" dirty="0" err="1"/>
              <a:t>nmath_homework_difference</a:t>
            </a:r>
            <a:r>
              <a:rPr lang="en" altLang="zh-CN" dirty="0"/>
              <a:t> = </a:t>
            </a:r>
            <a:r>
              <a:rPr lang="en" altLang="zh-CN" dirty="0" err="1"/>
              <a:t>math_homework</a:t>
            </a:r>
            <a:r>
              <a:rPr lang="en" altLang="zh-CN" dirty="0"/>
              <a:t> - </a:t>
            </a:r>
            <a:r>
              <a:rPr lang="en" altLang="zh-CN" dirty="0" err="1"/>
              <a:t>reading_homework</a:t>
            </a:r>
            <a:r>
              <a:rPr lang="en" altLang="zh-CN" dirty="0"/>
              <a:t>\nans = </a:t>
            </a:r>
            <a:r>
              <a:rPr lang="en" altLang="zh-CN" dirty="0" err="1"/>
              <a:t>math_homework_difference</a:t>
            </a:r>
            <a:r>
              <a:rPr lang="en" altLang="zh-CN" dirty="0"/>
              <a:t>\</a:t>
            </a:r>
            <a:r>
              <a:rPr lang="en" altLang="zh-CN" dirty="0" err="1"/>
              <a:t>nprint</a:t>
            </a:r>
            <a:r>
              <a:rPr lang="en" altLang="zh-CN" dirty="0"/>
              <a:t>(\"There are\",</a:t>
            </a:r>
            <a:r>
              <a:rPr lang="en" altLang="zh-CN" dirty="0" err="1"/>
              <a:t>ans</a:t>
            </a:r>
            <a:r>
              <a:rPr lang="en" altLang="zh-CN" dirty="0"/>
              <a:t>,\"more pages of math homework than reading homework.\")",</a:t>
            </a:r>
            <a:br>
              <a:rPr lang="en" altLang="zh-CN" dirty="0"/>
            </a:br>
            <a:r>
              <a:rPr lang="en" altLang="zh-CN" dirty="0">
                <a:highlight>
                  <a:srgbClr val="6EC4E9"/>
                </a:highlight>
              </a:rPr>
              <a:t>    "</a:t>
            </a:r>
            <a:r>
              <a:rPr lang="en" altLang="zh-CN" dirty="0" err="1">
                <a:highlight>
                  <a:srgbClr val="6EC4E9"/>
                </a:highlight>
              </a:rPr>
              <a:t>pred_ans</a:t>
            </a:r>
            <a:r>
              <a:rPr lang="en" altLang="zh-CN" dirty="0">
                <a:highlight>
                  <a:srgbClr val="6EC4E9"/>
                </a:highlight>
              </a:rPr>
              <a:t>": 3.0,</a:t>
            </a:r>
            <a:br>
              <a:rPr lang="en" altLang="zh-CN" dirty="0"/>
            </a:br>
            <a:r>
              <a:rPr lang="en" altLang="zh-CN" dirty="0"/>
              <a:t>    "</a:t>
            </a:r>
            <a:r>
              <a:rPr lang="en" altLang="zh-CN" dirty="0" err="1"/>
              <a:t>gold_ans</a:t>
            </a:r>
            <a:r>
              <a:rPr lang="en" altLang="zh-CN" dirty="0"/>
              <a:t>": 3.0</a:t>
            </a:r>
            <a:br>
              <a:rPr lang="en" altLang="zh-CN" dirty="0"/>
            </a:br>
            <a:r>
              <a:rPr lang="en" altLang="zh-CN" dirty="0"/>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5931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聚类</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8</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个问题</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467060" y="391512"/>
            <a:ext cx="8482138" cy="5063437"/>
          </a:xfrm>
          <a:prstGeom prst="rect">
            <a:avLst/>
          </a:prstGeom>
          <a:noFill/>
        </p:spPr>
        <p:txBody>
          <a:bodyPr wrap="square">
            <a:spAutoFit/>
          </a:bodyPr>
          <a:lstStyle/>
          <a:p>
            <a:pPr>
              <a:lnSpc>
                <a:spcPct val="150000"/>
              </a:lnSpc>
            </a:pPr>
            <a:r>
              <a:rPr lang="en" altLang="zh-CN" dirty="0"/>
              <a:t>{</a:t>
            </a:r>
            <a:br>
              <a:rPr lang="en" altLang="zh-CN" dirty="0"/>
            </a:br>
            <a:r>
              <a:rPr lang="en" altLang="zh-CN" dirty="0"/>
              <a:t>    "question": "36 children were riding on the bus. At the bus stop 68 children got off the bus while some more got on the bus. Then there were 12 children altogether on the bus. How many more children got off the bus than those that got on?",</a:t>
            </a:r>
            <a:br>
              <a:rPr lang="en" altLang="zh-CN" dirty="0"/>
            </a:br>
            <a:r>
              <a:rPr lang="en" altLang="zh-CN" dirty="0"/>
              <a:t>    "rationale": "\</a:t>
            </a:r>
            <a:r>
              <a:rPr lang="en" altLang="zh-CN" dirty="0" err="1"/>
              <a:t>nimport</a:t>
            </a:r>
            <a:r>
              <a:rPr lang="en" altLang="zh-CN" dirty="0"/>
              <a:t> math\</a:t>
            </a:r>
            <a:r>
              <a:rPr lang="en" altLang="zh-CN" dirty="0" err="1"/>
              <a:t>nimport</a:t>
            </a:r>
            <a:r>
              <a:rPr lang="en" altLang="zh-CN" dirty="0"/>
              <a:t> </a:t>
            </a:r>
            <a:r>
              <a:rPr lang="en" altLang="zh-CN" dirty="0" err="1"/>
              <a:t>numpy</a:t>
            </a:r>
            <a:r>
              <a:rPr lang="en" altLang="zh-CN" dirty="0"/>
              <a:t> as np\n36 children were riding on the bus. At the bus stop 68 children got off the bus while some more got on the bus. Then there were 12 children altogether on the bus. How many more children got off the bus than those that got on?\n# Let's think step by step to derive the answer, store the result as a '</a:t>
            </a:r>
            <a:r>
              <a:rPr lang="en" altLang="zh-CN" dirty="0" err="1"/>
              <a:t>ans</a:t>
            </a:r>
            <a:r>
              <a:rPr lang="en" altLang="zh-CN" dirty="0"/>
              <a:t>' variable:\n# According to the question, we can define the variables:\n# </a:t>
            </a:r>
            <a:r>
              <a:rPr lang="en" altLang="zh-CN" dirty="0" err="1"/>
              <a:t>childrenOnTheBus</a:t>
            </a:r>
            <a:r>
              <a:rPr lang="en" altLang="zh-CN" dirty="0"/>
              <a:t> = 36\n# </a:t>
            </a:r>
            <a:r>
              <a:rPr lang="en" altLang="zh-CN" dirty="0" err="1"/>
              <a:t>childrenOffTheBus</a:t>
            </a:r>
            <a:r>
              <a:rPr lang="en" altLang="zh-CN" dirty="0"/>
              <a:t> = 68\n# </a:t>
            </a:r>
            <a:r>
              <a:rPr lang="en" altLang="zh-CN" dirty="0" err="1"/>
              <a:t>childrenOnTheBusAfterOffTheBus</a:t>
            </a:r>
            <a:r>
              <a:rPr lang="en" altLang="zh-CN" dirty="0"/>
              <a:t> = 12\n# the number of children that got off the bus:\n# </a:t>
            </a:r>
            <a:r>
              <a:rPr lang="en" altLang="zh-CN" dirty="0" err="1"/>
              <a:t>childrenOffTheBus</a:t>
            </a:r>
            <a:r>
              <a:rPr lang="en" altLang="zh-CN" dirty="0"/>
              <a:t> - </a:t>
            </a:r>
            <a:r>
              <a:rPr lang="en" altLang="zh-CN" dirty="0" err="1"/>
              <a:t>childrenOnTheBusAfterOffTheBus</a:t>
            </a:r>
            <a:r>
              <a:rPr lang="en" altLang="zh-CN" dirty="0"/>
              <a:t> = 56\n# the number of children that got on the bus:\n# </a:t>
            </a:r>
            <a:r>
              <a:rPr lang="en" altLang="zh-CN" dirty="0" err="1"/>
              <a:t>childrenOnTheBusAfterOffTheBus</a:t>
            </a:r>
            <a:r>
              <a:rPr lang="en" altLang="zh-CN" dirty="0"/>
              <a:t> - </a:t>
            </a:r>
            <a:r>
              <a:rPr lang="en" altLang="zh-CN" dirty="0" err="1"/>
              <a:t>childrenOnTheBus</a:t>
            </a:r>
            <a:r>
              <a:rPr lang="en" altLang="zh-CN" dirty="0"/>
              <a:t> = 24\n# the number of more children that got off the bus than those that got on:\n# </a:t>
            </a:r>
            <a:r>
              <a:rPr lang="en" altLang="zh-CN" dirty="0" err="1"/>
              <a:t>childrenOffTheBus</a:t>
            </a:r>
            <a:r>
              <a:rPr lang="en" altLang="zh-CN" dirty="0"/>
              <a:t> - </a:t>
            </a:r>
            <a:r>
              <a:rPr lang="en" altLang="zh-CN" dirty="0" err="1"/>
              <a:t>childrenOnTheBusAfterOffTheBus</a:t>
            </a:r>
            <a:r>
              <a:rPr lang="en" altLang="zh-CN" dirty="0"/>
              <a:t> - (</a:t>
            </a:r>
            <a:r>
              <a:rPr lang="en" altLang="zh-CN" dirty="0" err="1"/>
              <a:t>childrenOnTheBusAfterOffTheBus</a:t>
            </a:r>
            <a:r>
              <a:rPr lang="en" altLang="zh-CN" dirty="0"/>
              <a:t> - </a:t>
            </a:r>
            <a:r>
              <a:rPr lang="en" altLang="zh-CN" dirty="0" err="1"/>
              <a:t>childrenOnTheBus</a:t>
            </a:r>
            <a:r>
              <a:rPr lang="en" altLang="zh-CN" dirty="0"/>
              <a:t>) = 56 - 24 = 32\n# So the answer is 32\nans = 68 - 12 - (12 - 36)\</a:t>
            </a:r>
            <a:r>
              <a:rPr lang="en" altLang="zh-CN" dirty="0" err="1"/>
              <a:t>nprint</a:t>
            </a:r>
            <a:r>
              <a:rPr lang="en" altLang="zh-CN" dirty="0"/>
              <a:t>(</a:t>
            </a:r>
            <a:r>
              <a:rPr lang="en" altLang="zh-CN" dirty="0" err="1"/>
              <a:t>ans</a:t>
            </a:r>
            <a:r>
              <a:rPr lang="en" altLang="zh-CN" dirty="0"/>
              <a:t>)",</a:t>
            </a:r>
            <a:br>
              <a:rPr lang="en" altLang="zh-CN" dirty="0"/>
            </a:br>
            <a:r>
              <a:rPr lang="en" altLang="zh-CN" dirty="0"/>
              <a:t>    </a:t>
            </a:r>
            <a:r>
              <a:rPr lang="en" altLang="zh-CN" dirty="0">
                <a:highlight>
                  <a:srgbClr val="E3A9A7"/>
                </a:highlight>
              </a:rPr>
              <a:t>"</a:t>
            </a:r>
            <a:r>
              <a:rPr lang="en" altLang="zh-CN" dirty="0" err="1">
                <a:highlight>
                  <a:srgbClr val="E3A9A7"/>
                </a:highlight>
              </a:rPr>
              <a:t>pred_ans</a:t>
            </a:r>
            <a:r>
              <a:rPr lang="en" altLang="zh-CN" dirty="0">
                <a:highlight>
                  <a:srgbClr val="E3A9A7"/>
                </a:highlight>
              </a:rPr>
              <a:t>": 80.0,</a:t>
            </a:r>
            <a:br>
              <a:rPr lang="en" altLang="zh-CN" dirty="0"/>
            </a:br>
            <a:r>
              <a:rPr lang="en" altLang="zh-CN" dirty="0"/>
              <a:t>    "</a:t>
            </a:r>
            <a:r>
              <a:rPr lang="en" altLang="zh-CN" dirty="0" err="1"/>
              <a:t>gold_ans</a:t>
            </a:r>
            <a:r>
              <a:rPr lang="en" altLang="zh-CN" dirty="0"/>
              <a:t>": 24.0</a:t>
            </a:r>
            <a:br>
              <a:rPr lang="en" altLang="zh-CN" dirty="0"/>
            </a:br>
            <a:r>
              <a:rPr lang="en" altLang="zh-CN" dirty="0"/>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727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聚类</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8</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个问题</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520460" y="1052359"/>
            <a:ext cx="6398333" cy="4750659"/>
          </a:xfrm>
          <a:prstGeom prst="rect">
            <a:avLst/>
          </a:prstGeom>
          <a:noFill/>
        </p:spPr>
        <p:txBody>
          <a:bodyPr wrap="square">
            <a:spAutoFit/>
          </a:bodyPr>
          <a:lstStyle/>
          <a:p>
            <a:pPr>
              <a:lnSpc>
                <a:spcPct val="150000"/>
              </a:lnSpc>
            </a:pPr>
            <a:r>
              <a:rPr lang="en" altLang="zh-CN" dirty="0"/>
              <a:t>{</a:t>
            </a:r>
            <a:br>
              <a:rPr lang="en" altLang="zh-CN" dirty="0"/>
            </a:br>
            <a:r>
              <a:rPr lang="en" altLang="zh-CN" dirty="0"/>
              <a:t>    "question": "He then went to see the oranges being harvested. He found out that they harvest 66 sacks per day and that each sack </a:t>
            </a:r>
            <a:r>
              <a:rPr lang="en" altLang="zh-CN" dirty="0" err="1"/>
              <a:t>containes</a:t>
            </a:r>
            <a:r>
              <a:rPr lang="en" altLang="zh-CN" dirty="0"/>
              <a:t> 25 oranges. How many oranges will they have after 87 days of harvest?",</a:t>
            </a:r>
            <a:br>
              <a:rPr lang="en" altLang="zh-CN" dirty="0"/>
            </a:br>
            <a:r>
              <a:rPr lang="en" altLang="zh-CN" dirty="0"/>
              <a:t>    "rationale": "\</a:t>
            </a:r>
            <a:r>
              <a:rPr lang="en" altLang="zh-CN" dirty="0" err="1"/>
              <a:t>nimport</a:t>
            </a:r>
            <a:r>
              <a:rPr lang="en" altLang="zh-CN" dirty="0"/>
              <a:t> math\</a:t>
            </a:r>
            <a:r>
              <a:rPr lang="en" altLang="zh-CN" dirty="0" err="1"/>
              <a:t>nimport</a:t>
            </a:r>
            <a:r>
              <a:rPr lang="en" altLang="zh-CN" dirty="0"/>
              <a:t> </a:t>
            </a:r>
            <a:r>
              <a:rPr lang="en" altLang="zh-CN" dirty="0" err="1"/>
              <a:t>numpy</a:t>
            </a:r>
            <a:r>
              <a:rPr lang="en" altLang="zh-CN" dirty="0"/>
              <a:t> as np\</a:t>
            </a:r>
            <a:r>
              <a:rPr lang="en" altLang="zh-CN" dirty="0" err="1"/>
              <a:t>nHe</a:t>
            </a:r>
            <a:r>
              <a:rPr lang="en" altLang="zh-CN" dirty="0"/>
              <a:t> then went to see the oranges being harvested. He found out that they harvest 66 sacks per day and that each sack </a:t>
            </a:r>
            <a:r>
              <a:rPr lang="en" altLang="zh-CN" dirty="0" err="1"/>
              <a:t>containes</a:t>
            </a:r>
            <a:r>
              <a:rPr lang="en" altLang="zh-CN" dirty="0"/>
              <a:t> 25 oranges. How many oranges will they have after 87 days of harvest?\n# Let's think step by step to derive the answer, store the result as a '</a:t>
            </a:r>
            <a:r>
              <a:rPr lang="en" altLang="zh-CN" dirty="0" err="1"/>
              <a:t>ans</a:t>
            </a:r>
            <a:r>
              <a:rPr lang="en" altLang="zh-CN" dirty="0"/>
              <a:t>' variable:\n# According to the question, we can define the variables:\n# days: 87\n# </a:t>
            </a:r>
            <a:r>
              <a:rPr lang="en" altLang="zh-CN" dirty="0" err="1"/>
              <a:t>sacks_per_day</a:t>
            </a:r>
            <a:r>
              <a:rPr lang="en" altLang="zh-CN" dirty="0"/>
              <a:t>: 66\n# </a:t>
            </a:r>
            <a:r>
              <a:rPr lang="en" altLang="zh-CN" dirty="0" err="1"/>
              <a:t>oranges_per_sack</a:t>
            </a:r>
            <a:r>
              <a:rPr lang="en" altLang="zh-CN" dirty="0"/>
              <a:t>: 25\n# </a:t>
            </a:r>
            <a:r>
              <a:rPr lang="en" altLang="zh-CN" dirty="0" err="1"/>
              <a:t>ans</a:t>
            </a:r>
            <a:r>
              <a:rPr lang="en" altLang="zh-CN" dirty="0"/>
              <a:t>: ?\</a:t>
            </a:r>
            <a:r>
              <a:rPr lang="en" altLang="zh-CN" dirty="0" err="1"/>
              <a:t>ndays</a:t>
            </a:r>
            <a:r>
              <a:rPr lang="en" altLang="zh-CN" dirty="0"/>
              <a:t> = 87\</a:t>
            </a:r>
            <a:r>
              <a:rPr lang="en" altLang="zh-CN" dirty="0" err="1"/>
              <a:t>nsacks_per_day</a:t>
            </a:r>
            <a:r>
              <a:rPr lang="en" altLang="zh-CN" dirty="0"/>
              <a:t> = 66\</a:t>
            </a:r>
            <a:r>
              <a:rPr lang="en" altLang="zh-CN" dirty="0" err="1"/>
              <a:t>noranges_per_sack</a:t>
            </a:r>
            <a:r>
              <a:rPr lang="en" altLang="zh-CN" dirty="0"/>
              <a:t> = 25\nans = days * </a:t>
            </a:r>
            <a:r>
              <a:rPr lang="en" altLang="zh-CN" dirty="0" err="1"/>
              <a:t>sacks_per_day</a:t>
            </a:r>
            <a:r>
              <a:rPr lang="en" altLang="zh-CN" dirty="0"/>
              <a:t> * </a:t>
            </a:r>
            <a:r>
              <a:rPr lang="en" altLang="zh-CN" dirty="0" err="1"/>
              <a:t>oranges_per_sack</a:t>
            </a:r>
            <a:r>
              <a:rPr lang="en" altLang="zh-CN" dirty="0"/>
              <a:t>\</a:t>
            </a:r>
            <a:r>
              <a:rPr lang="en" altLang="zh-CN" dirty="0" err="1"/>
              <a:t>nprint</a:t>
            </a:r>
            <a:r>
              <a:rPr lang="en" altLang="zh-CN" dirty="0"/>
              <a:t>(</a:t>
            </a:r>
            <a:r>
              <a:rPr lang="en" altLang="zh-CN" dirty="0" err="1"/>
              <a:t>ans</a:t>
            </a:r>
            <a:r>
              <a:rPr lang="en" altLang="zh-CN" dirty="0"/>
              <a:t>)",</a:t>
            </a:r>
            <a:br>
              <a:rPr lang="en" altLang="zh-CN" dirty="0"/>
            </a:br>
            <a:r>
              <a:rPr lang="en" altLang="zh-CN" dirty="0">
                <a:highlight>
                  <a:srgbClr val="6EC4E9"/>
                </a:highlight>
              </a:rPr>
              <a:t>    "</a:t>
            </a:r>
            <a:r>
              <a:rPr lang="en" altLang="zh-CN" dirty="0" err="1">
                <a:highlight>
                  <a:srgbClr val="6EC4E9"/>
                </a:highlight>
              </a:rPr>
              <a:t>pred_ans</a:t>
            </a:r>
            <a:r>
              <a:rPr lang="en" altLang="zh-CN" dirty="0">
                <a:highlight>
                  <a:srgbClr val="6EC4E9"/>
                </a:highlight>
              </a:rPr>
              <a:t>": 143550.0</a:t>
            </a:r>
            <a:r>
              <a:rPr lang="en" altLang="zh-CN" dirty="0"/>
              <a:t>,</a:t>
            </a:r>
            <a:br>
              <a:rPr lang="en" altLang="zh-CN" dirty="0"/>
            </a:br>
            <a:r>
              <a:rPr lang="en" altLang="zh-CN" dirty="0"/>
              <a:t>    "</a:t>
            </a:r>
            <a:r>
              <a:rPr lang="en" altLang="zh-CN" dirty="0" err="1"/>
              <a:t>gold_ans</a:t>
            </a:r>
            <a:r>
              <a:rPr lang="en" altLang="zh-CN" dirty="0"/>
              <a:t>": 143550.0</a:t>
            </a:r>
            <a:br>
              <a:rPr lang="en" altLang="zh-CN" dirty="0"/>
            </a:br>
            <a:r>
              <a:rPr lang="en" altLang="zh-CN" dirty="0"/>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1123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2438583"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Background</a:t>
            </a:r>
          </a:p>
        </p:txBody>
      </p:sp>
      <p:sp>
        <p:nvSpPr>
          <p:cNvPr id="2" name="文本框 1">
            <a:extLst>
              <a:ext uri="{FF2B5EF4-FFF2-40B4-BE49-F238E27FC236}">
                <a16:creationId xmlns:a16="http://schemas.microsoft.com/office/drawing/2014/main" id="{DDB97B03-33CF-EFBC-80C1-0CAF0C7EA60A}"/>
              </a:ext>
            </a:extLst>
          </p:cNvPr>
          <p:cNvSpPr txBox="1"/>
          <p:nvPr/>
        </p:nvSpPr>
        <p:spPr>
          <a:xfrm>
            <a:off x="498530" y="3732560"/>
            <a:ext cx="7285797" cy="1442318"/>
          </a:xfrm>
          <a:prstGeom prst="rect">
            <a:avLst/>
          </a:prstGeom>
          <a:noFill/>
        </p:spPr>
        <p:txBody>
          <a:bodyPr wrap="square" rtlCol="0">
            <a:spAutoFit/>
          </a:bodyPr>
          <a:lstStyle/>
          <a:p>
            <a:pPr marL="342900" indent="-342900" algn="just">
              <a:lnSpc>
                <a:spcPct val="150000"/>
              </a:lnSpc>
              <a:buFont typeface="+mj-lt"/>
              <a:buAutoNum type="arabicPeriod"/>
            </a:pPr>
            <a:r>
              <a:rPr kumimoji="1" lang="en" altLang="zh-CN" sz="1200" dirty="0" err="1">
                <a:latin typeface="Times New Roman" panose="02020603050405020304" pitchFamily="18" charset="0"/>
                <a:cs typeface="Times New Roman" panose="02020603050405020304" pitchFamily="18" charset="0"/>
              </a:rPr>
              <a:t>CoT</a:t>
            </a:r>
            <a:r>
              <a:rPr kumimoji="1" lang="en" altLang="zh-CN" sz="1200" dirty="0">
                <a:latin typeface="Times New Roman" panose="02020603050405020304" pitchFamily="18" charset="0"/>
                <a:cs typeface="Times New Roman" panose="02020603050405020304" pitchFamily="18" charset="0"/>
              </a:rPr>
              <a:t> </a:t>
            </a:r>
            <a:r>
              <a:rPr kumimoji="1" lang="zh-CN" altLang="en-US" sz="1200" dirty="0">
                <a:latin typeface="Times New Roman" panose="02020603050405020304" pitchFamily="18" charset="0"/>
                <a:cs typeface="Times New Roman" panose="02020603050405020304" pitchFamily="18" charset="0"/>
              </a:rPr>
              <a:t>提示有两种主要范式。一个人利用一个简单的提示，如“</a:t>
            </a:r>
            <a:r>
              <a:rPr kumimoji="1" lang="en-US" altLang="zh-CN" sz="1200" dirty="0">
                <a:latin typeface="Times New Roman" panose="02020603050405020304" pitchFamily="18" charset="0"/>
                <a:cs typeface="Times New Roman" panose="02020603050405020304" pitchFamily="18" charset="0"/>
              </a:rPr>
              <a:t>Let’s think step by step</a:t>
            </a:r>
            <a:r>
              <a:rPr kumimoji="1" lang="zh-CN" altLang="en-US" sz="1200" dirty="0">
                <a:latin typeface="Times New Roman" panose="02020603050405020304" pitchFamily="18" charset="0"/>
                <a:cs typeface="Times New Roman" panose="02020603050405020304" pitchFamily="18" charset="0"/>
              </a:rPr>
              <a:t>”来促进在回答问题之前逐步思考</a:t>
            </a:r>
            <a:r>
              <a:rPr kumimoji="1" lang="en-US" altLang="zh-CN" sz="1200" dirty="0">
                <a:latin typeface="Times New Roman" panose="02020603050405020304" pitchFamily="18" charset="0"/>
                <a:cs typeface="Times New Roman" panose="02020603050405020304" pitchFamily="18" charset="0"/>
              </a:rPr>
              <a:t>,</a:t>
            </a:r>
            <a:r>
              <a:rPr kumimoji="1" lang="zh-CN" altLang="en-US" sz="1200" dirty="0">
                <a:latin typeface="Times New Roman" panose="02020603050405020304" pitchFamily="18" charset="0"/>
                <a:cs typeface="Times New Roman" panose="02020603050405020304" pitchFamily="18" charset="0"/>
              </a:rPr>
              <a:t>没有用任何演示被称为</a:t>
            </a:r>
            <a:r>
              <a:rPr kumimoji="1" lang="en-US" altLang="zh-CN" sz="1200" dirty="0">
                <a:latin typeface="Times New Roman" panose="02020603050405020304" pitchFamily="18" charset="0"/>
                <a:cs typeface="Times New Roman" panose="02020603050405020304" pitchFamily="18" charset="0"/>
              </a:rPr>
              <a:t>Zero-shot Cot</a:t>
            </a:r>
            <a:r>
              <a:rPr kumimoji="1" lang="zh-CN" altLang="en-US" sz="1200" dirty="0">
                <a:latin typeface="Times New Roman" panose="02020603050405020304" pitchFamily="18" charset="0"/>
                <a:cs typeface="Times New Roman" panose="02020603050405020304" pitchFamily="18" charset="0"/>
              </a:rPr>
              <a:t>。 </a:t>
            </a:r>
            <a:endParaRPr kumimoji="1" lang="en-US" altLang="zh-CN" sz="12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kumimoji="1" lang="zh-CN" altLang="en-US" sz="1200" dirty="0">
                <a:latin typeface="Times New Roman" panose="02020603050405020304" pitchFamily="18" charset="0"/>
                <a:cs typeface="Times New Roman" panose="02020603050405020304" pitchFamily="18" charset="0"/>
              </a:rPr>
              <a:t>另一种是用一个手动演示，每个演示由一个问题和一个导致答案的推理链组成</a:t>
            </a:r>
            <a:r>
              <a:rPr kumimoji="1" lang="en-US" altLang="zh-CN" sz="1200" dirty="0">
                <a:latin typeface="Times New Roman" panose="02020603050405020304" pitchFamily="18" charset="0"/>
                <a:cs typeface="Times New Roman" panose="02020603050405020304" pitchFamily="18" charset="0"/>
              </a:rPr>
              <a:t>,</a:t>
            </a:r>
            <a:r>
              <a:rPr kumimoji="1" lang="zh-CN" altLang="en-US" sz="1200" dirty="0">
                <a:latin typeface="Times New Roman" panose="02020603050405020304" pitchFamily="18" charset="0"/>
                <a:cs typeface="Times New Roman" panose="02020603050405020304" pitchFamily="18" charset="0"/>
              </a:rPr>
              <a:t>因此也被称作</a:t>
            </a:r>
            <a:r>
              <a:rPr kumimoji="1" lang="en-US" altLang="zh-CN" sz="1200" dirty="0">
                <a:latin typeface="Times New Roman" panose="02020603050405020304" pitchFamily="18" charset="0"/>
                <a:cs typeface="Times New Roman" panose="02020603050405020304" pitchFamily="18" charset="0"/>
              </a:rPr>
              <a:t>Manual cot </a:t>
            </a:r>
            <a:r>
              <a:rPr kumimoji="1" lang="zh-CN" altLang="en-US" sz="1200" dirty="0">
                <a:latin typeface="Times New Roman" panose="02020603050405020304" pitchFamily="18" charset="0"/>
                <a:cs typeface="Times New Roman" panose="02020603050405020304" pitchFamily="18" charset="0"/>
              </a:rPr>
              <a:t>。第二个范式的卓越性能取决于一一手工制作特定于任务的演示。</a:t>
            </a:r>
          </a:p>
          <a:p>
            <a:pPr marL="342900" indent="-342900" algn="just">
              <a:lnSpc>
                <a:spcPct val="150000"/>
              </a:lnSpc>
              <a:buFont typeface="+mj-lt"/>
              <a:buAutoNum type="arabicPeriod"/>
            </a:pPr>
            <a:r>
              <a:rPr kumimoji="1" lang="zh-CN" altLang="en-US" sz="1200" dirty="0">
                <a:latin typeface="Times New Roman" panose="02020603050405020304" pitchFamily="18" charset="0"/>
                <a:cs typeface="Times New Roman" panose="02020603050405020304" pitchFamily="18" charset="0"/>
              </a:rPr>
              <a:t>为了消除这一因素的影响，作者提出</a:t>
            </a:r>
            <a:r>
              <a:rPr kumimoji="1" lang="en-US" altLang="zh-CN" sz="1200" dirty="0">
                <a:latin typeface="Times New Roman" panose="02020603050405020304" pitchFamily="18" charset="0"/>
                <a:cs typeface="Times New Roman" panose="02020603050405020304" pitchFamily="18" charset="0"/>
              </a:rPr>
              <a:t>Auto-Cot </a:t>
            </a:r>
            <a:r>
              <a:rPr kumimoji="1" lang="zh-CN" altLang="en-US" sz="1200" dirty="0">
                <a:latin typeface="Times New Roman" panose="02020603050405020304" pitchFamily="18" charset="0"/>
                <a:cs typeface="Times New Roman" panose="02020603050405020304" pitchFamily="18" charset="0"/>
              </a:rPr>
              <a:t>范式来自动构建带有问题和推理链的演示</a:t>
            </a:r>
          </a:p>
        </p:txBody>
      </p:sp>
      <p:pic>
        <p:nvPicPr>
          <p:cNvPr id="8" name="图片 7" descr="图形用户界面, 文本, 应用程序, 聊天或短信&#10;&#10;描述已自动生成">
            <a:extLst>
              <a:ext uri="{FF2B5EF4-FFF2-40B4-BE49-F238E27FC236}">
                <a16:creationId xmlns:a16="http://schemas.microsoft.com/office/drawing/2014/main" id="{A72D9F91-F567-E758-C885-84E2F52799E7}"/>
              </a:ext>
            </a:extLst>
          </p:cNvPr>
          <p:cNvPicPr>
            <a:picLocks noChangeAspect="1"/>
          </p:cNvPicPr>
          <p:nvPr/>
        </p:nvPicPr>
        <p:blipFill>
          <a:blip r:embed="rId4"/>
          <a:stretch>
            <a:fillRect/>
          </a:stretch>
        </p:blipFill>
        <p:spPr>
          <a:xfrm>
            <a:off x="482413" y="581699"/>
            <a:ext cx="6127719" cy="3180552"/>
          </a:xfrm>
          <a:prstGeom prst="rect">
            <a:avLst/>
          </a:prstGeom>
        </p:spPr>
      </p:pic>
    </p:spTree>
    <p:extLst>
      <p:ext uri="{BB962C8B-B14F-4D97-AF65-F5344CB8AC3E}">
        <p14:creationId xmlns:p14="http://schemas.microsoft.com/office/powerpoint/2010/main" val="555952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聚类</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8</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个问题</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473326" y="605319"/>
            <a:ext cx="6398333" cy="4437882"/>
          </a:xfrm>
          <a:prstGeom prst="rect">
            <a:avLst/>
          </a:prstGeom>
          <a:noFill/>
        </p:spPr>
        <p:txBody>
          <a:bodyPr wrap="square">
            <a:spAutoFit/>
          </a:bodyPr>
          <a:lstStyle/>
          <a:p>
            <a:pPr>
              <a:lnSpc>
                <a:spcPct val="150000"/>
              </a:lnSpc>
            </a:pPr>
            <a:r>
              <a:rPr lang="en" altLang="zh-CN" dirty="0"/>
              <a:t>{</a:t>
            </a:r>
            <a:br>
              <a:rPr lang="en" altLang="zh-CN" dirty="0"/>
            </a:br>
            <a:r>
              <a:rPr lang="en" altLang="zh-CN" dirty="0"/>
              <a:t>    "question": "Last week Fred had 60 dollars and Jason had 19 dollars. Jason washed cars over the weekend and now has 33 dollars. How much money did Jason make washing cars?",</a:t>
            </a:r>
            <a:br>
              <a:rPr lang="en" altLang="zh-CN" dirty="0"/>
            </a:br>
            <a:r>
              <a:rPr lang="en" altLang="zh-CN" dirty="0"/>
              <a:t>    "rationale": "\</a:t>
            </a:r>
            <a:r>
              <a:rPr lang="en" altLang="zh-CN" dirty="0" err="1"/>
              <a:t>nimport</a:t>
            </a:r>
            <a:r>
              <a:rPr lang="en" altLang="zh-CN" dirty="0"/>
              <a:t> math\</a:t>
            </a:r>
            <a:r>
              <a:rPr lang="en" altLang="zh-CN" dirty="0" err="1"/>
              <a:t>nimport</a:t>
            </a:r>
            <a:r>
              <a:rPr lang="en" altLang="zh-CN" dirty="0"/>
              <a:t> </a:t>
            </a:r>
            <a:r>
              <a:rPr lang="en" altLang="zh-CN" dirty="0" err="1"/>
              <a:t>numpy</a:t>
            </a:r>
            <a:r>
              <a:rPr lang="en" altLang="zh-CN" dirty="0"/>
              <a:t> as np\</a:t>
            </a:r>
            <a:r>
              <a:rPr lang="en" altLang="zh-CN" dirty="0" err="1"/>
              <a:t>nLast</a:t>
            </a:r>
            <a:r>
              <a:rPr lang="en" altLang="zh-CN" dirty="0"/>
              <a:t> week Fred had 60 dollars and Jason had 19 dollars. Jason washed cars over the weekend and now has 33 dollars. How much money did Jason make washing cars?\n# Let's think step by step to derive the answer, store the result as a '</a:t>
            </a:r>
            <a:r>
              <a:rPr lang="en" altLang="zh-CN" dirty="0" err="1"/>
              <a:t>ans</a:t>
            </a:r>
            <a:r>
              <a:rPr lang="en" altLang="zh-CN" dirty="0"/>
              <a:t>' variable:\n# According to the question, we can define the variables:\</a:t>
            </a:r>
            <a:r>
              <a:rPr lang="en" altLang="zh-CN" dirty="0" err="1"/>
              <a:t>nFred</a:t>
            </a:r>
            <a:r>
              <a:rPr lang="en" altLang="zh-CN" dirty="0"/>
              <a:t> = 60\</a:t>
            </a:r>
            <a:r>
              <a:rPr lang="en" altLang="zh-CN" dirty="0" err="1"/>
              <a:t>nJason</a:t>
            </a:r>
            <a:r>
              <a:rPr lang="en" altLang="zh-CN" dirty="0"/>
              <a:t> = 19\n# After washing cars, Jason has 33 dollars, so we can define:\</a:t>
            </a:r>
            <a:r>
              <a:rPr lang="en" altLang="zh-CN" dirty="0" err="1"/>
              <a:t>nJason</a:t>
            </a:r>
            <a:r>
              <a:rPr lang="en" altLang="zh-CN" dirty="0"/>
              <a:t> = 33\n# Jason made 14 dollars, so we can define:\nans = 14\n# Finally, we can print the result:\</a:t>
            </a:r>
            <a:r>
              <a:rPr lang="en" altLang="zh-CN" dirty="0" err="1"/>
              <a:t>nprint</a:t>
            </a:r>
            <a:r>
              <a:rPr lang="en" altLang="zh-CN" dirty="0"/>
              <a:t>(</a:t>
            </a:r>
            <a:r>
              <a:rPr lang="en" altLang="zh-CN" dirty="0" err="1"/>
              <a:t>ans</a:t>
            </a:r>
            <a:r>
              <a:rPr lang="en" altLang="zh-CN" dirty="0"/>
              <a:t>)",</a:t>
            </a:r>
            <a:br>
              <a:rPr lang="en" altLang="zh-CN" dirty="0"/>
            </a:br>
            <a:r>
              <a:rPr lang="en" altLang="zh-CN" dirty="0"/>
              <a:t>    </a:t>
            </a:r>
            <a:r>
              <a:rPr lang="en" altLang="zh-CN" dirty="0">
                <a:highlight>
                  <a:srgbClr val="6EC4E9"/>
                </a:highlight>
              </a:rPr>
              <a:t>"</a:t>
            </a:r>
            <a:r>
              <a:rPr lang="en" altLang="zh-CN" dirty="0" err="1">
                <a:highlight>
                  <a:srgbClr val="6EC4E9"/>
                </a:highlight>
              </a:rPr>
              <a:t>pred_ans</a:t>
            </a:r>
            <a:r>
              <a:rPr lang="en" altLang="zh-CN" dirty="0">
                <a:highlight>
                  <a:srgbClr val="6EC4E9"/>
                </a:highlight>
              </a:rPr>
              <a:t>": 14.0</a:t>
            </a:r>
            <a:r>
              <a:rPr lang="en" altLang="zh-CN" dirty="0"/>
              <a:t>,</a:t>
            </a:r>
            <a:br>
              <a:rPr lang="en" altLang="zh-CN" dirty="0"/>
            </a:br>
            <a:r>
              <a:rPr lang="en" altLang="zh-CN" dirty="0"/>
              <a:t>    "</a:t>
            </a:r>
            <a:r>
              <a:rPr lang="en" altLang="zh-CN" dirty="0" err="1"/>
              <a:t>gold_ans</a:t>
            </a:r>
            <a:r>
              <a:rPr lang="en" altLang="zh-CN" dirty="0"/>
              <a:t>": 14.0</a:t>
            </a:r>
            <a:br>
              <a:rPr lang="en" altLang="zh-CN" dirty="0"/>
            </a:br>
            <a:r>
              <a:rPr lang="en" altLang="zh-CN" dirty="0"/>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198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881"/>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聚类</a:t>
            </a: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8</a:t>
            </a: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个问题</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31EBAA-009E-A9AE-EFC9-021190714FA0}"/>
              </a:ext>
            </a:extLst>
          </p:cNvPr>
          <p:cNvSpPr txBox="1"/>
          <p:nvPr/>
        </p:nvSpPr>
        <p:spPr>
          <a:xfrm>
            <a:off x="586447" y="1155391"/>
            <a:ext cx="8435005" cy="4125104"/>
          </a:xfrm>
          <a:prstGeom prst="rect">
            <a:avLst/>
          </a:prstGeom>
          <a:noFill/>
        </p:spPr>
        <p:txBody>
          <a:bodyPr wrap="square">
            <a:spAutoFit/>
          </a:bodyPr>
          <a:lstStyle/>
          <a:p>
            <a:pPr>
              <a:lnSpc>
                <a:spcPct val="150000"/>
              </a:lnSpc>
            </a:pPr>
            <a:r>
              <a:rPr lang="en" altLang="zh-CN" dirty="0"/>
              <a:t>{</a:t>
            </a:r>
            <a:br>
              <a:rPr lang="en" altLang="zh-CN" dirty="0"/>
            </a:br>
            <a:r>
              <a:rPr lang="en" altLang="zh-CN" dirty="0"/>
              <a:t>    "question": "There were 7 roses in the vase. Jessica cut some more roses from her flower garden which had a total of 59 roses. There are now 20 roses in the vase. How many roses did she cut?",</a:t>
            </a:r>
            <a:br>
              <a:rPr lang="en" altLang="zh-CN" dirty="0"/>
            </a:br>
            <a:r>
              <a:rPr lang="en" altLang="zh-CN" dirty="0"/>
              <a:t>    "rationale": "\</a:t>
            </a:r>
            <a:r>
              <a:rPr lang="en" altLang="zh-CN" dirty="0" err="1"/>
              <a:t>nimport</a:t>
            </a:r>
            <a:r>
              <a:rPr lang="en" altLang="zh-CN" dirty="0"/>
              <a:t> math\</a:t>
            </a:r>
            <a:r>
              <a:rPr lang="en" altLang="zh-CN" dirty="0" err="1"/>
              <a:t>nimport</a:t>
            </a:r>
            <a:r>
              <a:rPr lang="en" altLang="zh-CN" dirty="0"/>
              <a:t> </a:t>
            </a:r>
            <a:r>
              <a:rPr lang="en" altLang="zh-CN" dirty="0" err="1"/>
              <a:t>numpy</a:t>
            </a:r>
            <a:r>
              <a:rPr lang="en" altLang="zh-CN" dirty="0"/>
              <a:t> as np\</a:t>
            </a:r>
            <a:r>
              <a:rPr lang="en" altLang="zh-CN" dirty="0" err="1"/>
              <a:t>nThere</a:t>
            </a:r>
            <a:r>
              <a:rPr lang="en" altLang="zh-CN" dirty="0"/>
              <a:t> were 7 roses in the vase. Jessica cut some more roses from her flower garden which had a total of 59 roses. There are now 20 roses in the vase. How many roses did she cut?\n# Let's think step by step to derive the answer, store the result as a '</a:t>
            </a:r>
            <a:r>
              <a:rPr lang="en" altLang="zh-CN" dirty="0" err="1"/>
              <a:t>ans</a:t>
            </a:r>
            <a:r>
              <a:rPr lang="en" altLang="zh-CN" dirty="0"/>
              <a:t>' variable:\n# According to the question, we can define the variables:\n# x = roses that Jessica cut\n# y = roses in the vase before Jessica cut\n# z = roses in the vase after Jessica cut\n# Here we can write down the equation:\n# x + y = z\n# Also, we know:\n# y = 7\n# z = 20\n# Therefore, we can solve the equation and get:\n# x = z - y\n# x = 20 - 7\n# x = 13\n# Finally, we can print out the answer:\nans = 20 - 7\</a:t>
            </a:r>
            <a:r>
              <a:rPr lang="en" altLang="zh-CN" dirty="0" err="1"/>
              <a:t>nprint</a:t>
            </a:r>
            <a:r>
              <a:rPr lang="en" altLang="zh-CN" dirty="0"/>
              <a:t>(\"The answer is:\", </a:t>
            </a:r>
            <a:r>
              <a:rPr lang="en" altLang="zh-CN" dirty="0" err="1"/>
              <a:t>ans</a:t>
            </a:r>
            <a:r>
              <a:rPr lang="en" altLang="zh-CN" dirty="0"/>
              <a:t>)",</a:t>
            </a:r>
            <a:br>
              <a:rPr lang="en" altLang="zh-CN" dirty="0"/>
            </a:br>
            <a:r>
              <a:rPr lang="en" altLang="zh-CN" dirty="0"/>
              <a:t>    </a:t>
            </a:r>
            <a:r>
              <a:rPr lang="en" altLang="zh-CN" dirty="0">
                <a:highlight>
                  <a:srgbClr val="6EC4E9"/>
                </a:highlight>
              </a:rPr>
              <a:t>"</a:t>
            </a:r>
            <a:r>
              <a:rPr lang="en" altLang="zh-CN" dirty="0" err="1">
                <a:highlight>
                  <a:srgbClr val="6EC4E9"/>
                </a:highlight>
              </a:rPr>
              <a:t>pred_ans</a:t>
            </a:r>
            <a:r>
              <a:rPr lang="en" altLang="zh-CN" dirty="0">
                <a:highlight>
                  <a:srgbClr val="6EC4E9"/>
                </a:highlight>
              </a:rPr>
              <a:t>": 13.0</a:t>
            </a:r>
            <a:r>
              <a:rPr lang="en" altLang="zh-CN" dirty="0"/>
              <a:t>,</a:t>
            </a:r>
            <a:br>
              <a:rPr lang="en" altLang="zh-CN" dirty="0"/>
            </a:br>
            <a:r>
              <a:rPr lang="en" altLang="zh-CN" dirty="0"/>
              <a:t>    "</a:t>
            </a:r>
            <a:r>
              <a:rPr lang="en" altLang="zh-CN" dirty="0" err="1"/>
              <a:t>gold_ans</a:t>
            </a:r>
            <a:r>
              <a:rPr lang="en" altLang="zh-CN" dirty="0"/>
              <a:t>": 13.0</a:t>
            </a:r>
            <a:br>
              <a:rPr lang="en" altLang="zh-CN" dirty="0"/>
            </a:br>
            <a:r>
              <a:rPr lang="en" altLang="zh-CN" dirty="0"/>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3501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9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问题词向量空间</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4D73ECC-8526-CA41-65DB-B2D892D34B2C}"/>
              </a:ext>
            </a:extLst>
          </p:cNvPr>
          <p:cNvSpPr txBox="1"/>
          <p:nvPr/>
        </p:nvSpPr>
        <p:spPr>
          <a:xfrm>
            <a:off x="848986" y="941901"/>
            <a:ext cx="2413262" cy="300852"/>
          </a:xfrm>
          <a:prstGeom prst="rect">
            <a:avLst/>
          </a:prstGeom>
          <a:noFill/>
        </p:spPr>
        <p:txBody>
          <a:bodyPr wrap="square" rtlCol="0">
            <a:spAutoFit/>
          </a:bodyPr>
          <a:lstStyle/>
          <a:p>
            <a:r>
              <a:rPr kumimoji="1" lang="en-US" altLang="zh-CN" dirty="0"/>
              <a:t>Encoder:</a:t>
            </a:r>
            <a:r>
              <a:rPr lang="en" altLang="zh-CN" dirty="0">
                <a:solidFill>
                  <a:srgbClr val="067D17"/>
                </a:solidFill>
                <a:effectLst/>
              </a:rPr>
              <a:t>all-MiniLM-L6-v</a:t>
            </a:r>
            <a:endParaRPr kumimoji="1" lang="zh-CN" altLang="en-US" dirty="0"/>
          </a:p>
        </p:txBody>
      </p:sp>
      <p:pic>
        <p:nvPicPr>
          <p:cNvPr id="10" name="图片 9" descr="图表, 散点图&#10;&#10;描述已自动生成">
            <a:extLst>
              <a:ext uri="{FF2B5EF4-FFF2-40B4-BE49-F238E27FC236}">
                <a16:creationId xmlns:a16="http://schemas.microsoft.com/office/drawing/2014/main" id="{FBC1373E-4D5B-D2E8-0A80-AF06009CBDF8}"/>
              </a:ext>
            </a:extLst>
          </p:cNvPr>
          <p:cNvPicPr>
            <a:picLocks noChangeAspect="1"/>
          </p:cNvPicPr>
          <p:nvPr/>
        </p:nvPicPr>
        <p:blipFill>
          <a:blip r:embed="rId4"/>
          <a:stretch>
            <a:fillRect/>
          </a:stretch>
        </p:blipFill>
        <p:spPr>
          <a:xfrm>
            <a:off x="390623" y="1239363"/>
            <a:ext cx="4686300" cy="3390900"/>
          </a:xfrm>
          <a:prstGeom prst="rect">
            <a:avLst/>
          </a:prstGeom>
        </p:spPr>
      </p:pic>
    </p:spTree>
    <p:extLst>
      <p:ext uri="{BB962C8B-B14F-4D97-AF65-F5344CB8AC3E}">
        <p14:creationId xmlns:p14="http://schemas.microsoft.com/office/powerpoint/2010/main" val="3890088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9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各种方法对比</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graphicFrame>
        <p:nvGraphicFramePr>
          <p:cNvPr id="2" name="表格 5">
            <a:extLst>
              <a:ext uri="{FF2B5EF4-FFF2-40B4-BE49-F238E27FC236}">
                <a16:creationId xmlns:a16="http://schemas.microsoft.com/office/drawing/2014/main" id="{A86C23A1-C984-2DE8-0E58-27099AFC0B54}"/>
              </a:ext>
            </a:extLst>
          </p:cNvPr>
          <p:cNvGraphicFramePr>
            <a:graphicFrameLocks noGrp="1"/>
          </p:cNvGraphicFramePr>
          <p:nvPr>
            <p:extLst>
              <p:ext uri="{D42A27DB-BD31-4B8C-83A1-F6EECF244321}">
                <p14:modId xmlns:p14="http://schemas.microsoft.com/office/powerpoint/2010/main" val="3313889689"/>
              </p:ext>
            </p:extLst>
          </p:nvPr>
        </p:nvGraphicFramePr>
        <p:xfrm>
          <a:off x="958393" y="738187"/>
          <a:ext cx="6620758" cy="1188720"/>
        </p:xfrm>
        <a:graphic>
          <a:graphicData uri="http://schemas.openxmlformats.org/drawingml/2006/table">
            <a:tbl>
              <a:tblPr firstRow="1" bandRow="1">
                <a:tableStyleId>{F5AB1C69-6EDB-4FF4-983F-18BD219EF322}</a:tableStyleId>
              </a:tblPr>
              <a:tblGrid>
                <a:gridCol w="1903249">
                  <a:extLst>
                    <a:ext uri="{9D8B030D-6E8A-4147-A177-3AD203B41FA5}">
                      <a16:colId xmlns:a16="http://schemas.microsoft.com/office/drawing/2014/main" val="4011605942"/>
                    </a:ext>
                  </a:extLst>
                </a:gridCol>
                <a:gridCol w="4717509">
                  <a:extLst>
                    <a:ext uri="{9D8B030D-6E8A-4147-A177-3AD203B41FA5}">
                      <a16:colId xmlns:a16="http://schemas.microsoft.com/office/drawing/2014/main" val="1591561293"/>
                    </a:ext>
                  </a:extLst>
                </a:gridCol>
              </a:tblGrid>
              <a:tr h="257715">
                <a:tc>
                  <a:txBody>
                    <a:bodyPr/>
                    <a:lstStyle/>
                    <a:p>
                      <a:r>
                        <a:rPr lang="zh-CN" altLang="en-US" dirty="0">
                          <a:solidFill>
                            <a:schemeClr val="tx1"/>
                          </a:solidFill>
                        </a:rPr>
                        <a:t>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结果</a:t>
                      </a:r>
                      <a:r>
                        <a:rPr lang="en-US" altLang="zh-CN" dirty="0">
                          <a:solidFill>
                            <a:schemeClr val="tx1"/>
                          </a:solidFill>
                        </a:rPr>
                        <a:t>Accuracy</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9922344"/>
                  </a:ext>
                </a:extLst>
              </a:tr>
              <a:tr h="257715">
                <a:tc>
                  <a:txBody>
                    <a:bodyPr/>
                    <a:lstStyle/>
                    <a:p>
                      <a:r>
                        <a:rPr lang="en-US" altLang="zh-CN" dirty="0" err="1"/>
                        <a:t>Auto_cot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t>69.5%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1911729"/>
                  </a:ext>
                </a:extLst>
              </a:tr>
              <a:tr h="257715">
                <a:tc>
                  <a:txBody>
                    <a:bodyPr/>
                    <a:lstStyle/>
                    <a:p>
                      <a:r>
                        <a:rPr lang="en-US" altLang="zh-CN" dirty="0" err="1"/>
                        <a:t>Zero_shot_pot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t>70.8%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790012"/>
                  </a:ext>
                </a:extLst>
              </a:tr>
              <a:tr h="257715">
                <a:tc>
                  <a:txBody>
                    <a:bodyPr/>
                    <a:lstStyle/>
                    <a:p>
                      <a:r>
                        <a:rPr lang="en-US" altLang="zh-CN" dirty="0" err="1"/>
                        <a:t>auto_pot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t>83%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4025374"/>
                  </a:ext>
                </a:extLst>
              </a:tr>
            </a:tbl>
          </a:graphicData>
        </a:graphic>
      </p:graphicFrame>
      <p:pic>
        <p:nvPicPr>
          <p:cNvPr id="6" name="图片 5" descr="表格&#10;&#10;描述已自动生成">
            <a:extLst>
              <a:ext uri="{FF2B5EF4-FFF2-40B4-BE49-F238E27FC236}">
                <a16:creationId xmlns:a16="http://schemas.microsoft.com/office/drawing/2014/main" id="{FA01CEE2-1CCF-079C-5804-CB43D7623FF4}"/>
              </a:ext>
            </a:extLst>
          </p:cNvPr>
          <p:cNvPicPr>
            <a:picLocks noChangeAspect="1"/>
          </p:cNvPicPr>
          <p:nvPr/>
        </p:nvPicPr>
        <p:blipFill>
          <a:blip r:embed="rId4"/>
          <a:stretch>
            <a:fillRect/>
          </a:stretch>
        </p:blipFill>
        <p:spPr>
          <a:xfrm>
            <a:off x="801277" y="2239303"/>
            <a:ext cx="6700703" cy="1298814"/>
          </a:xfrm>
          <a:prstGeom prst="rect">
            <a:avLst/>
          </a:prstGeom>
        </p:spPr>
      </p:pic>
      <p:pic>
        <p:nvPicPr>
          <p:cNvPr id="9" name="图片 8" descr="表格&#10;&#10;描述已自动生成">
            <a:extLst>
              <a:ext uri="{FF2B5EF4-FFF2-40B4-BE49-F238E27FC236}">
                <a16:creationId xmlns:a16="http://schemas.microsoft.com/office/drawing/2014/main" id="{0EB3B156-9657-4904-2CCA-BB301C56D63B}"/>
              </a:ext>
            </a:extLst>
          </p:cNvPr>
          <p:cNvPicPr>
            <a:picLocks noChangeAspect="1"/>
          </p:cNvPicPr>
          <p:nvPr/>
        </p:nvPicPr>
        <p:blipFill>
          <a:blip r:embed="rId5"/>
          <a:stretch>
            <a:fillRect/>
          </a:stretch>
        </p:blipFill>
        <p:spPr>
          <a:xfrm>
            <a:off x="867266" y="3457569"/>
            <a:ext cx="6235590" cy="1555983"/>
          </a:xfrm>
          <a:prstGeom prst="rect">
            <a:avLst/>
          </a:prstGeom>
        </p:spPr>
      </p:pic>
    </p:spTree>
    <p:extLst>
      <p:ext uri="{BB962C8B-B14F-4D97-AF65-F5344CB8AC3E}">
        <p14:creationId xmlns:p14="http://schemas.microsoft.com/office/powerpoint/2010/main" val="3521187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9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错例分析</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11" name="图片 10" descr="表格&#10;&#10;描述已自动生成">
            <a:extLst>
              <a:ext uri="{FF2B5EF4-FFF2-40B4-BE49-F238E27FC236}">
                <a16:creationId xmlns:a16="http://schemas.microsoft.com/office/drawing/2014/main" id="{97D76CD1-01C1-90CF-46DB-DD03D7EEE758}"/>
              </a:ext>
            </a:extLst>
          </p:cNvPr>
          <p:cNvPicPr>
            <a:picLocks noChangeAspect="1"/>
          </p:cNvPicPr>
          <p:nvPr/>
        </p:nvPicPr>
        <p:blipFill>
          <a:blip r:embed="rId4"/>
          <a:stretch>
            <a:fillRect/>
          </a:stretch>
        </p:blipFill>
        <p:spPr>
          <a:xfrm>
            <a:off x="539123" y="787137"/>
            <a:ext cx="4506685" cy="3610499"/>
          </a:xfrm>
          <a:prstGeom prst="rect">
            <a:avLst/>
          </a:prstGeom>
        </p:spPr>
      </p:pic>
      <p:sp>
        <p:nvSpPr>
          <p:cNvPr id="13" name="文本框 12">
            <a:extLst>
              <a:ext uri="{FF2B5EF4-FFF2-40B4-BE49-F238E27FC236}">
                <a16:creationId xmlns:a16="http://schemas.microsoft.com/office/drawing/2014/main" id="{6D473B3C-ECA4-A284-99F3-8F295ADDE9E1}"/>
              </a:ext>
            </a:extLst>
          </p:cNvPr>
          <p:cNvSpPr txBox="1"/>
          <p:nvPr/>
        </p:nvSpPr>
        <p:spPr>
          <a:xfrm>
            <a:off x="539123" y="615560"/>
            <a:ext cx="5830478" cy="300852"/>
          </a:xfrm>
          <a:prstGeom prst="rect">
            <a:avLst/>
          </a:prstGeom>
          <a:noFill/>
        </p:spPr>
        <p:txBody>
          <a:bodyPr wrap="square">
            <a:spAutoFit/>
          </a:bodyPr>
          <a:lstStyle/>
          <a:p>
            <a:r>
              <a:rPr lang="zh-CN" altLang="en-US" dirty="0">
                <a:solidFill>
                  <a:srgbClr val="A51E36"/>
                </a:solidFill>
              </a:rPr>
              <a:t>Are NLP Models really able to Solve Simple Math Word Problems?</a:t>
            </a:r>
          </a:p>
        </p:txBody>
      </p:sp>
    </p:spTree>
    <p:extLst>
      <p:ext uri="{BB962C8B-B14F-4D97-AF65-F5344CB8AC3E}">
        <p14:creationId xmlns:p14="http://schemas.microsoft.com/office/powerpoint/2010/main" val="2868262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9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错例分析</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B4168451-5BA7-1FC9-BD9B-ABF76765A3CA}"/>
              </a:ext>
            </a:extLst>
          </p:cNvPr>
          <p:cNvPicPr>
            <a:picLocks noChangeAspect="1"/>
          </p:cNvPicPr>
          <p:nvPr/>
        </p:nvPicPr>
        <p:blipFill>
          <a:blip r:embed="rId4"/>
          <a:stretch>
            <a:fillRect/>
          </a:stretch>
        </p:blipFill>
        <p:spPr>
          <a:xfrm>
            <a:off x="468983" y="892272"/>
            <a:ext cx="7772400" cy="2680854"/>
          </a:xfrm>
          <a:prstGeom prst="rect">
            <a:avLst/>
          </a:prstGeom>
        </p:spPr>
      </p:pic>
    </p:spTree>
    <p:extLst>
      <p:ext uri="{BB962C8B-B14F-4D97-AF65-F5344CB8AC3E}">
        <p14:creationId xmlns:p14="http://schemas.microsoft.com/office/powerpoint/2010/main" val="2578202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9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错例分析</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6" name="图片 5" descr="图形用户界面, 文本, 应用程序, 信件, 电子邮件&#10;&#10;描述已自动生成">
            <a:extLst>
              <a:ext uri="{FF2B5EF4-FFF2-40B4-BE49-F238E27FC236}">
                <a16:creationId xmlns:a16="http://schemas.microsoft.com/office/drawing/2014/main" id="{A6400CD7-D711-9594-F16E-284C22812989}"/>
              </a:ext>
            </a:extLst>
          </p:cNvPr>
          <p:cNvPicPr>
            <a:picLocks noChangeAspect="1"/>
          </p:cNvPicPr>
          <p:nvPr/>
        </p:nvPicPr>
        <p:blipFill>
          <a:blip r:embed="rId4"/>
          <a:stretch>
            <a:fillRect/>
          </a:stretch>
        </p:blipFill>
        <p:spPr>
          <a:xfrm>
            <a:off x="685800" y="661685"/>
            <a:ext cx="7772400" cy="3379961"/>
          </a:xfrm>
          <a:prstGeom prst="rect">
            <a:avLst/>
          </a:prstGeom>
        </p:spPr>
      </p:pic>
    </p:spTree>
    <p:extLst>
      <p:ext uri="{BB962C8B-B14F-4D97-AF65-F5344CB8AC3E}">
        <p14:creationId xmlns:p14="http://schemas.microsoft.com/office/powerpoint/2010/main" val="2039095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9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错例分析</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5" name="图片 4" descr="图形用户界面, 文本, 应用程序, 电子邮件&#10;&#10;描述已自动生成">
            <a:extLst>
              <a:ext uri="{FF2B5EF4-FFF2-40B4-BE49-F238E27FC236}">
                <a16:creationId xmlns:a16="http://schemas.microsoft.com/office/drawing/2014/main" id="{C7A62485-293C-55E8-04DB-AA5E8DD58E2A}"/>
              </a:ext>
            </a:extLst>
          </p:cNvPr>
          <p:cNvPicPr>
            <a:picLocks noChangeAspect="1"/>
          </p:cNvPicPr>
          <p:nvPr/>
        </p:nvPicPr>
        <p:blipFill>
          <a:blip r:embed="rId4"/>
          <a:stretch>
            <a:fillRect/>
          </a:stretch>
        </p:blipFill>
        <p:spPr>
          <a:xfrm>
            <a:off x="0" y="712644"/>
            <a:ext cx="7772400" cy="3195563"/>
          </a:xfrm>
          <a:prstGeom prst="rect">
            <a:avLst/>
          </a:prstGeom>
        </p:spPr>
      </p:pic>
    </p:spTree>
    <p:extLst>
      <p:ext uri="{BB962C8B-B14F-4D97-AF65-F5344CB8AC3E}">
        <p14:creationId xmlns:p14="http://schemas.microsoft.com/office/powerpoint/2010/main" val="240130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9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错例分析</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E0C7F6FA-9370-2E4B-DD92-27F76203FAC3}"/>
              </a:ext>
            </a:extLst>
          </p:cNvPr>
          <p:cNvSpPr txBox="1"/>
          <p:nvPr/>
        </p:nvSpPr>
        <p:spPr>
          <a:xfrm>
            <a:off x="573110" y="1023870"/>
            <a:ext cx="5164428" cy="717889"/>
          </a:xfrm>
          <a:prstGeom prst="rect">
            <a:avLst/>
          </a:prstGeom>
          <a:noFill/>
        </p:spPr>
        <p:txBody>
          <a:bodyPr wrap="square" rtlCol="0">
            <a:spAutoFit/>
          </a:bodyPr>
          <a:lstStyle/>
          <a:p>
            <a:r>
              <a:rPr kumimoji="1" lang="zh-CN" altLang="en-US" dirty="0"/>
              <a:t>抄错数字的问题：</a:t>
            </a:r>
            <a:endParaRPr kumimoji="1" lang="en-US" altLang="zh-CN" dirty="0"/>
          </a:p>
          <a:p>
            <a:r>
              <a:rPr kumimoji="1" lang="zh-CN" altLang="en-US" dirty="0"/>
              <a:t>按理说</a:t>
            </a:r>
            <a:r>
              <a:rPr kumimoji="1" lang="en-US" altLang="zh-CN" dirty="0"/>
              <a:t>pot</a:t>
            </a:r>
            <a:r>
              <a:rPr kumimoji="1" lang="zh-CN" altLang="en-US" dirty="0"/>
              <a:t>的思路中间不用计算，而用绑定语义的变量完成整个推理</a:t>
            </a:r>
          </a:p>
        </p:txBody>
      </p:sp>
    </p:spTree>
    <p:extLst>
      <p:ext uri="{BB962C8B-B14F-4D97-AF65-F5344CB8AC3E}">
        <p14:creationId xmlns:p14="http://schemas.microsoft.com/office/powerpoint/2010/main" val="1384869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6" y="253881"/>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实验计划</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0CAEBCCA-00B4-66E8-196F-1587E652EF3C}"/>
              </a:ext>
            </a:extLst>
          </p:cNvPr>
          <p:cNvSpPr txBox="1"/>
          <p:nvPr/>
        </p:nvSpPr>
        <p:spPr>
          <a:xfrm>
            <a:off x="386366" y="978794"/>
            <a:ext cx="4282226" cy="1134926"/>
          </a:xfrm>
          <a:prstGeom prst="rect">
            <a:avLst/>
          </a:prstGeom>
          <a:noFill/>
        </p:spPr>
        <p:txBody>
          <a:bodyPr wrap="square" rtlCol="0">
            <a:spAutoFit/>
          </a:bodyPr>
          <a:lstStyle/>
          <a:p>
            <a:r>
              <a:rPr kumimoji="1" lang="zh-CN" altLang="en-US" dirty="0"/>
              <a:t>多次尝试尽可能让</a:t>
            </a:r>
            <a:r>
              <a:rPr kumimoji="1" lang="en-US" altLang="zh-CN" dirty="0" err="1"/>
              <a:t>auto_pot</a:t>
            </a:r>
            <a:r>
              <a:rPr kumimoji="1" lang="zh-CN" altLang="en-US" dirty="0"/>
              <a:t>的</a:t>
            </a:r>
            <a:r>
              <a:rPr kumimoji="1" lang="en-US" altLang="zh-CN" dirty="0" err="1"/>
              <a:t>zero_shot</a:t>
            </a:r>
            <a:r>
              <a:rPr kumimoji="1" lang="en-US" altLang="zh-CN" dirty="0"/>
              <a:t> phase </a:t>
            </a:r>
            <a:r>
              <a:rPr kumimoji="1" lang="zh-CN" altLang="en-US" dirty="0"/>
              <a:t>对</a:t>
            </a:r>
            <a:endParaRPr kumimoji="1" lang="en-US" altLang="zh-CN" dirty="0"/>
          </a:p>
          <a:p>
            <a:r>
              <a:rPr kumimoji="1" lang="zh-CN" altLang="en-US" dirty="0"/>
              <a:t>设计好</a:t>
            </a:r>
            <a:r>
              <a:rPr kumimoji="1" lang="en-US" altLang="zh-CN" dirty="0"/>
              <a:t>prompt </a:t>
            </a:r>
            <a:r>
              <a:rPr kumimoji="1" lang="zh-CN" altLang="en-US" dirty="0"/>
              <a:t>完成变量的名的</a:t>
            </a:r>
            <a:endParaRPr kumimoji="1" lang="en-US" altLang="zh-CN" dirty="0"/>
          </a:p>
          <a:p>
            <a:r>
              <a:rPr kumimoji="1" lang="zh-CN" altLang="en-US" dirty="0"/>
              <a:t>在全量数据上实验</a:t>
            </a:r>
            <a:endParaRPr kumimoji="1" lang="en-US" altLang="zh-CN" dirty="0"/>
          </a:p>
          <a:p>
            <a:r>
              <a:rPr kumimoji="1" lang="en-US" altLang="zh-CN" dirty="0"/>
              <a:t>Let’s think step by step </a:t>
            </a:r>
            <a:r>
              <a:rPr kumimoji="1" lang="zh-CN" altLang="en-US" dirty="0"/>
              <a:t>是否要在</a:t>
            </a:r>
            <a:r>
              <a:rPr kumimoji="1" lang="en-US" altLang="zh-CN" dirty="0"/>
              <a:t>few-shot</a:t>
            </a:r>
            <a:r>
              <a:rPr kumimoji="1" lang="zh-CN" altLang="en-US" dirty="0"/>
              <a:t> 阶段引入</a:t>
            </a:r>
            <a:endParaRPr kumimoji="1" lang="en-US" altLang="zh-CN" dirty="0"/>
          </a:p>
          <a:p>
            <a:r>
              <a:rPr kumimoji="1" lang="en-US" altLang="zh-CN" dirty="0"/>
              <a:t>Semantic binding </a:t>
            </a:r>
            <a:r>
              <a:rPr kumimoji="1" lang="zh-CN" altLang="en-US" dirty="0"/>
              <a:t>需不需要</a:t>
            </a:r>
          </a:p>
        </p:txBody>
      </p:sp>
    </p:spTree>
    <p:extLst>
      <p:ext uri="{BB962C8B-B14F-4D97-AF65-F5344CB8AC3E}">
        <p14:creationId xmlns:p14="http://schemas.microsoft.com/office/powerpoint/2010/main" val="3390517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4267383"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Method &amp; Challenge</a:t>
            </a:r>
          </a:p>
        </p:txBody>
      </p:sp>
      <p:sp>
        <p:nvSpPr>
          <p:cNvPr id="2" name="文本框 1">
            <a:extLst>
              <a:ext uri="{FF2B5EF4-FFF2-40B4-BE49-F238E27FC236}">
                <a16:creationId xmlns:a16="http://schemas.microsoft.com/office/drawing/2014/main" id="{DDB97B03-33CF-EFBC-80C1-0CAF0C7EA60A}"/>
              </a:ext>
            </a:extLst>
          </p:cNvPr>
          <p:cNvSpPr txBox="1"/>
          <p:nvPr/>
        </p:nvSpPr>
        <p:spPr>
          <a:xfrm>
            <a:off x="498530" y="3732560"/>
            <a:ext cx="7285797" cy="1165255"/>
          </a:xfrm>
          <a:prstGeom prst="rect">
            <a:avLst/>
          </a:prstGeom>
          <a:noFill/>
        </p:spPr>
        <p:txBody>
          <a:bodyPr wrap="square" rtlCol="0">
            <a:spAutoFit/>
          </a:bodyPr>
          <a:lstStyle/>
          <a:p>
            <a:pPr marL="342900" indent="-342900" algn="just">
              <a:lnSpc>
                <a:spcPct val="150000"/>
              </a:lnSpc>
              <a:buFont typeface="+mj-lt"/>
              <a:buAutoNum type="arabicPeriod"/>
            </a:pPr>
            <a:r>
              <a:rPr kumimoji="1" lang="en" altLang="zh-CN" sz="1200" dirty="0">
                <a:latin typeface="Times New Roman" panose="02020603050405020304" pitchFamily="18" charset="0"/>
                <a:cs typeface="Times New Roman" panose="02020603050405020304" pitchFamily="18" charset="0"/>
              </a:rPr>
              <a:t>Auto-</a:t>
            </a:r>
            <a:r>
              <a:rPr kumimoji="1" lang="en" altLang="zh-CN" sz="1200" dirty="0" err="1">
                <a:latin typeface="Times New Roman" panose="02020603050405020304" pitchFamily="18" charset="0"/>
                <a:cs typeface="Times New Roman" panose="02020603050405020304" pitchFamily="18" charset="0"/>
              </a:rPr>
              <a:t>CoT</a:t>
            </a:r>
            <a:r>
              <a:rPr kumimoji="1" lang="zh-CN" altLang="en-US" sz="1200" dirty="0">
                <a:latin typeface="Times New Roman" panose="02020603050405020304" pitchFamily="18" charset="0"/>
                <a:cs typeface="Times New Roman" panose="02020603050405020304" pitchFamily="18" charset="0"/>
              </a:rPr>
              <a:t>利用</a:t>
            </a:r>
            <a:r>
              <a:rPr kumimoji="1" lang="en" altLang="zh-CN" sz="1200" dirty="0" err="1">
                <a:latin typeface="Times New Roman" panose="02020603050405020304" pitchFamily="18" charset="0"/>
                <a:cs typeface="Times New Roman" panose="02020603050405020304" pitchFamily="18" charset="0"/>
              </a:rPr>
              <a:t>llm</a:t>
            </a:r>
            <a:r>
              <a:rPr kumimoji="1" lang="zh-CN" altLang="en-US" sz="1200" dirty="0">
                <a:latin typeface="Times New Roman" panose="02020603050405020304" pitchFamily="18" charset="0"/>
                <a:cs typeface="Times New Roman" panose="02020603050405020304" pitchFamily="18" charset="0"/>
              </a:rPr>
              <a:t>和“</a:t>
            </a:r>
            <a:r>
              <a:rPr kumimoji="1" lang="en-US" altLang="zh-CN" sz="1200" dirty="0">
                <a:latin typeface="Times New Roman" panose="02020603050405020304" pitchFamily="18" charset="0"/>
                <a:cs typeface="Times New Roman" panose="02020603050405020304" pitchFamily="18" charset="0"/>
              </a:rPr>
              <a:t>Let’s think step by step</a:t>
            </a:r>
            <a:r>
              <a:rPr kumimoji="1" lang="zh-CN" altLang="en-US" sz="1200" dirty="0">
                <a:latin typeface="Times New Roman" panose="02020603050405020304" pitchFamily="18" charset="0"/>
                <a:cs typeface="Times New Roman" panose="02020603050405020304" pitchFamily="18" charset="0"/>
              </a:rPr>
              <a:t>”提示逐个生成演示推理链，即让</a:t>
            </a:r>
            <a:r>
              <a:rPr kumimoji="1" lang="en" altLang="zh-CN" sz="1200" b="1" dirty="0">
                <a:latin typeface="Times New Roman" panose="02020603050405020304" pitchFamily="18" charset="0"/>
                <a:cs typeface="Times New Roman" panose="02020603050405020304" pitchFamily="18" charset="0"/>
              </a:rPr>
              <a:t>let's think not just step by step, but also one by one</a:t>
            </a:r>
          </a:p>
          <a:p>
            <a:pPr marL="342900" indent="-342900" algn="just">
              <a:lnSpc>
                <a:spcPct val="150000"/>
              </a:lnSpc>
              <a:buFont typeface="+mj-lt"/>
              <a:buAutoNum type="arabicPeriod"/>
            </a:pPr>
            <a:r>
              <a:rPr kumimoji="1" lang="en-US" altLang="zh-CN" sz="1200" dirty="0" err="1">
                <a:latin typeface="Times New Roman" panose="02020603050405020304" pitchFamily="18" charset="0"/>
                <a:cs typeface="Times New Roman" panose="02020603050405020304" pitchFamily="18" charset="0"/>
              </a:rPr>
              <a:t>llm</a:t>
            </a:r>
            <a:r>
              <a:rPr kumimoji="1" lang="en-US" altLang="zh-CN" sz="1200" dirty="0">
                <a:latin typeface="Times New Roman" panose="02020603050405020304" pitchFamily="18" charset="0"/>
                <a:cs typeface="Times New Roman" panose="02020603050405020304" pitchFamily="18" charset="0"/>
              </a:rPr>
              <a:t> </a:t>
            </a:r>
            <a:r>
              <a:rPr kumimoji="1" lang="zh-CN" altLang="en-US" sz="1200" dirty="0">
                <a:latin typeface="Times New Roman" panose="02020603050405020304" pitchFamily="18" charset="0"/>
                <a:cs typeface="Times New Roman" panose="02020603050405020304" pitchFamily="18" charset="0"/>
              </a:rPr>
              <a:t>生成的</a:t>
            </a:r>
            <a:r>
              <a:rPr kumimoji="1" lang="en-US" altLang="zh-CN" sz="1200" dirty="0">
                <a:latin typeface="Times New Roman" panose="02020603050405020304" pitchFamily="18" charset="0"/>
                <a:cs typeface="Times New Roman" panose="02020603050405020304" pitchFamily="18" charset="0"/>
              </a:rPr>
              <a:t>Cot </a:t>
            </a:r>
            <a:r>
              <a:rPr kumimoji="1" lang="zh-CN" altLang="en-US" sz="1200" dirty="0">
                <a:latin typeface="Times New Roman" panose="02020603050405020304" pitchFamily="18" charset="0"/>
                <a:cs typeface="Times New Roman" panose="02020603050405020304" pitchFamily="18" charset="0"/>
              </a:rPr>
              <a:t>往往存在推理错误，为了减轻此类错误的影响，我们发现</a:t>
            </a:r>
            <a:r>
              <a:rPr kumimoji="1" lang="zh-CN" altLang="en-US" sz="1200" b="1" dirty="0">
                <a:latin typeface="Times New Roman" panose="02020603050405020304" pitchFamily="18" charset="0"/>
                <a:cs typeface="Times New Roman" panose="02020603050405020304" pitchFamily="18" charset="0"/>
              </a:rPr>
              <a:t>多样性</a:t>
            </a:r>
            <a:r>
              <a:rPr kumimoji="1" lang="zh-CN" altLang="en-US" sz="1200" dirty="0">
                <a:latin typeface="Times New Roman" panose="02020603050405020304" pitchFamily="18" charset="0"/>
                <a:cs typeface="Times New Roman" panose="02020603050405020304" pitchFamily="18" charset="0"/>
              </a:rPr>
              <a:t>对于自动构建演示很重要。</a:t>
            </a:r>
          </a:p>
        </p:txBody>
      </p:sp>
      <p:pic>
        <p:nvPicPr>
          <p:cNvPr id="6" name="图片 5">
            <a:extLst>
              <a:ext uri="{FF2B5EF4-FFF2-40B4-BE49-F238E27FC236}">
                <a16:creationId xmlns:a16="http://schemas.microsoft.com/office/drawing/2014/main" id="{82F20247-94CB-6B25-514D-1E83577B7E72}"/>
              </a:ext>
            </a:extLst>
          </p:cNvPr>
          <p:cNvPicPr>
            <a:picLocks noChangeAspect="1"/>
          </p:cNvPicPr>
          <p:nvPr/>
        </p:nvPicPr>
        <p:blipFill>
          <a:blip r:embed="rId4"/>
          <a:stretch>
            <a:fillRect/>
          </a:stretch>
        </p:blipFill>
        <p:spPr>
          <a:xfrm>
            <a:off x="710774" y="788796"/>
            <a:ext cx="5581618" cy="2943764"/>
          </a:xfrm>
          <a:prstGeom prst="rect">
            <a:avLst/>
          </a:prstGeom>
        </p:spPr>
      </p:pic>
    </p:spTree>
    <p:extLst>
      <p:ext uri="{BB962C8B-B14F-4D97-AF65-F5344CB8AC3E}">
        <p14:creationId xmlns:p14="http://schemas.microsoft.com/office/powerpoint/2010/main" val="3324196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71002"/>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实验结果</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graphicFrame>
        <p:nvGraphicFramePr>
          <p:cNvPr id="2" name="表格 4">
            <a:extLst>
              <a:ext uri="{FF2B5EF4-FFF2-40B4-BE49-F238E27FC236}">
                <a16:creationId xmlns:a16="http://schemas.microsoft.com/office/drawing/2014/main" id="{0F47552E-E75B-4285-D098-FCDC974C7C35}"/>
              </a:ext>
            </a:extLst>
          </p:cNvPr>
          <p:cNvGraphicFramePr>
            <a:graphicFrameLocks noGrp="1"/>
          </p:cNvGraphicFramePr>
          <p:nvPr>
            <p:extLst>
              <p:ext uri="{D42A27DB-BD31-4B8C-83A1-F6EECF244321}">
                <p14:modId xmlns:p14="http://schemas.microsoft.com/office/powerpoint/2010/main" val="404977623"/>
              </p:ext>
            </p:extLst>
          </p:nvPr>
        </p:nvGraphicFramePr>
        <p:xfrm>
          <a:off x="467060" y="725617"/>
          <a:ext cx="8049372" cy="4980295"/>
        </p:xfrm>
        <a:graphic>
          <a:graphicData uri="http://schemas.openxmlformats.org/drawingml/2006/table">
            <a:tbl>
              <a:tblPr firstRow="1" bandRow="1">
                <a:tableStyleId>{5C22544A-7EE6-4342-B048-85BDC9FD1C3A}</a:tableStyleId>
              </a:tblPr>
              <a:tblGrid>
                <a:gridCol w="2012343">
                  <a:extLst>
                    <a:ext uri="{9D8B030D-6E8A-4147-A177-3AD203B41FA5}">
                      <a16:colId xmlns:a16="http://schemas.microsoft.com/office/drawing/2014/main" val="4032855399"/>
                    </a:ext>
                  </a:extLst>
                </a:gridCol>
                <a:gridCol w="2012343">
                  <a:extLst>
                    <a:ext uri="{9D8B030D-6E8A-4147-A177-3AD203B41FA5}">
                      <a16:colId xmlns:a16="http://schemas.microsoft.com/office/drawing/2014/main" val="1081697891"/>
                    </a:ext>
                  </a:extLst>
                </a:gridCol>
                <a:gridCol w="2012343">
                  <a:extLst>
                    <a:ext uri="{9D8B030D-6E8A-4147-A177-3AD203B41FA5}">
                      <a16:colId xmlns:a16="http://schemas.microsoft.com/office/drawing/2014/main" val="1165749602"/>
                    </a:ext>
                  </a:extLst>
                </a:gridCol>
                <a:gridCol w="2012343">
                  <a:extLst>
                    <a:ext uri="{9D8B030D-6E8A-4147-A177-3AD203B41FA5}">
                      <a16:colId xmlns:a16="http://schemas.microsoft.com/office/drawing/2014/main" val="659643179"/>
                    </a:ext>
                  </a:extLst>
                </a:gridCol>
              </a:tblGrid>
              <a:tr h="371987">
                <a:tc>
                  <a:txBody>
                    <a:bodyPr/>
                    <a:lstStyle/>
                    <a:p>
                      <a:r>
                        <a:rPr lang="en-US" altLang="zh-CN" dirty="0" err="1"/>
                        <a:t>Zero_prompt</a:t>
                      </a:r>
                      <a:endParaRPr lang="zh-CN" altLang="en-US" dirty="0"/>
                    </a:p>
                  </a:txBody>
                  <a:tcPr/>
                </a:tc>
                <a:tc>
                  <a:txBody>
                    <a:bodyPr/>
                    <a:lstStyle/>
                    <a:p>
                      <a:r>
                        <a:rPr lang="en-US" altLang="zh-CN" dirty="0" err="1"/>
                        <a:t>Few_prompt</a:t>
                      </a:r>
                      <a:endParaRPr lang="zh-CN" altLang="en-US" dirty="0"/>
                    </a:p>
                  </a:txBody>
                  <a:tcPr/>
                </a:tc>
                <a:tc>
                  <a:txBody>
                    <a:bodyPr/>
                    <a:lstStyle/>
                    <a:p>
                      <a:r>
                        <a:rPr lang="en-US" altLang="zh-CN" dirty="0"/>
                        <a:t>notes</a:t>
                      </a:r>
                      <a:endParaRPr lang="zh-CN" altLang="en-US" dirty="0"/>
                    </a:p>
                  </a:txBody>
                  <a:tcPr/>
                </a:tc>
                <a:tc>
                  <a:txBody>
                    <a:bodyPr/>
                    <a:lstStyle/>
                    <a:p>
                      <a:r>
                        <a:rPr lang="en-US" altLang="zh-CN" dirty="0"/>
                        <a:t>Accuracy</a:t>
                      </a:r>
                      <a:endParaRPr lang="zh-CN" altLang="en-US" dirty="0"/>
                    </a:p>
                  </a:txBody>
                  <a:tcPr/>
                </a:tc>
                <a:extLst>
                  <a:ext uri="{0D108BD9-81ED-4DB2-BD59-A6C34878D82A}">
                    <a16:rowId xmlns:a16="http://schemas.microsoft.com/office/drawing/2014/main" val="3597089623"/>
                  </a:ext>
                </a:extLst>
              </a:tr>
              <a:tr h="1152077">
                <a:tc>
                  <a:txBody>
                    <a:bodyPr/>
                    <a:lstStyle/>
                    <a:p>
                      <a:endParaRPr lang="zh-CN" altLang="en-US" dirty="0"/>
                    </a:p>
                  </a:txBody>
                  <a:tcPr/>
                </a:tc>
                <a:tc>
                  <a:txBody>
                    <a:bodyPr/>
                    <a:lstStyle/>
                    <a:p>
                      <a:endParaRPr lang="zh-CN" altLang="en-US" dirty="0"/>
                    </a:p>
                  </a:txBody>
                  <a:tcPr/>
                </a:tc>
                <a:tc>
                  <a:txBody>
                    <a:bodyPr/>
                    <a:lstStyle/>
                    <a:p>
                      <a:r>
                        <a:rPr lang="en-US" altLang="zh-CN" dirty="0"/>
                        <a:t>Code </a:t>
                      </a:r>
                      <a:r>
                        <a:rPr lang="zh-CN" altLang="en-US" dirty="0"/>
                        <a:t>不需要之间执行计算的过程</a:t>
                      </a:r>
                    </a:p>
                  </a:txBody>
                  <a:tcPr/>
                </a:tc>
                <a:tc>
                  <a:txBody>
                    <a:bodyPr/>
                    <a:lstStyle/>
                    <a:p>
                      <a:r>
                        <a:rPr lang="en-US" altLang="zh-CN" dirty="0"/>
                        <a:t>83%</a:t>
                      </a:r>
                      <a:endParaRPr lang="zh-CN" altLang="en-US" dirty="0"/>
                    </a:p>
                  </a:txBody>
                  <a:tcPr/>
                </a:tc>
                <a:extLst>
                  <a:ext uri="{0D108BD9-81ED-4DB2-BD59-A6C34878D82A}">
                    <a16:rowId xmlns:a16="http://schemas.microsoft.com/office/drawing/2014/main" val="123458357"/>
                  </a:ext>
                </a:extLst>
              </a:tr>
              <a:tr h="1152077">
                <a:tc>
                  <a:txBody>
                    <a:bodyPr/>
                    <a:lstStyle/>
                    <a:p>
                      <a:endParaRPr lang="zh-CN" altLang="en-US" dirty="0"/>
                    </a:p>
                  </a:txBody>
                  <a:tcPr/>
                </a:tc>
                <a:tc>
                  <a:txBody>
                    <a:bodyPr/>
                    <a:lstStyle/>
                    <a:p>
                      <a:endParaRPr lang="zh-CN" altLang="en-US" dirty="0"/>
                    </a:p>
                  </a:txBody>
                  <a:tcPr/>
                </a:tc>
                <a:tc>
                  <a:txBody>
                    <a:bodyPr/>
                    <a:lstStyle/>
                    <a:p>
                      <a:r>
                        <a:rPr lang="zh-CN" altLang="en-US" dirty="0"/>
                        <a:t>在</a:t>
                      </a:r>
                      <a:r>
                        <a:rPr lang="en-US" altLang="zh-CN" dirty="0"/>
                        <a:t>test</a:t>
                      </a:r>
                      <a:r>
                        <a:rPr lang="zh-CN" altLang="en-US" dirty="0"/>
                        <a:t>的问题后面加入</a:t>
                      </a:r>
                      <a:r>
                        <a:rPr lang="en-US" altLang="zh-CN" dirty="0" err="1"/>
                        <a:t>zero_shot</a:t>
                      </a:r>
                      <a:r>
                        <a:rPr lang="zh-CN" altLang="en-US" dirty="0"/>
                        <a:t>的提示</a:t>
                      </a:r>
                    </a:p>
                  </a:txBody>
                  <a:tcPr/>
                </a:tc>
                <a:tc>
                  <a:txBody>
                    <a:bodyPr/>
                    <a:lstStyle/>
                    <a:p>
                      <a:r>
                        <a:rPr lang="en-US" altLang="zh-CN" dirty="0"/>
                        <a:t>79%</a:t>
                      </a:r>
                      <a:endParaRPr lang="zh-CN" altLang="en-US" dirty="0"/>
                    </a:p>
                  </a:txBody>
                  <a:tcPr/>
                </a:tc>
                <a:extLst>
                  <a:ext uri="{0D108BD9-81ED-4DB2-BD59-A6C34878D82A}">
                    <a16:rowId xmlns:a16="http://schemas.microsoft.com/office/drawing/2014/main" val="3403144362"/>
                  </a:ext>
                </a:extLst>
              </a:tr>
              <a:tr h="1152077">
                <a:tc>
                  <a:txBody>
                    <a:bodyPr/>
                    <a:lstStyle/>
                    <a:p>
                      <a:endParaRPr lang="zh-CN" altLang="en-US" dirty="0"/>
                    </a:p>
                  </a:txBody>
                  <a:tcPr/>
                </a:tc>
                <a:tc>
                  <a:txBody>
                    <a:bodyPr/>
                    <a:lstStyle/>
                    <a:p>
                      <a:endParaRPr lang="zh-CN" altLang="en-US" dirty="0"/>
                    </a:p>
                  </a:txBody>
                  <a:tcPr/>
                </a:tc>
                <a:tc>
                  <a:txBody>
                    <a:bodyPr/>
                    <a:lstStyle/>
                    <a:p>
                      <a:r>
                        <a:rPr lang="zh-CN" altLang="en-US" dirty="0"/>
                        <a:t>试图提示它要绑定变量名语义 无效，又把它给每个变量赋值的原则忘记了</a:t>
                      </a:r>
                    </a:p>
                  </a:txBody>
                  <a:tcPr/>
                </a:tc>
                <a:tc>
                  <a:txBody>
                    <a:bodyPr/>
                    <a:lstStyle/>
                    <a:p>
                      <a:endParaRPr lang="zh-CN" altLang="en-US" dirty="0"/>
                    </a:p>
                  </a:txBody>
                  <a:tcPr/>
                </a:tc>
                <a:extLst>
                  <a:ext uri="{0D108BD9-81ED-4DB2-BD59-A6C34878D82A}">
                    <a16:rowId xmlns:a16="http://schemas.microsoft.com/office/drawing/2014/main" val="1347185501"/>
                  </a:ext>
                </a:extLst>
              </a:tr>
              <a:tr h="1152077">
                <a:tc>
                  <a:txBody>
                    <a:bodyPr/>
                    <a:lstStyle/>
                    <a:p>
                      <a:endParaRPr lang="zh-CN" altLang="en-US" dirty="0"/>
                    </a:p>
                  </a:txBody>
                  <a:tcPr/>
                </a:tc>
                <a:tc>
                  <a:txBody>
                    <a:bodyPr/>
                    <a:lstStyle/>
                    <a:p>
                      <a:endParaRPr lang="zh-CN" altLang="en-US" dirty="0"/>
                    </a:p>
                  </a:txBody>
                  <a:tcPr/>
                </a:tc>
                <a:tc>
                  <a:txBody>
                    <a:bodyPr/>
                    <a:lstStyle/>
                    <a:p>
                      <a:r>
                        <a:rPr lang="zh-CN" altLang="en-US" dirty="0"/>
                        <a:t>把</a:t>
                      </a:r>
                      <a:r>
                        <a:rPr lang="en-US" altLang="zh-CN" dirty="0"/>
                        <a:t>zero-shot</a:t>
                      </a:r>
                      <a:r>
                        <a:rPr lang="zh-CN" altLang="en-US" dirty="0"/>
                        <a:t>使用的</a:t>
                      </a:r>
                      <a:r>
                        <a:rPr lang="en-US" altLang="zh-CN" dirty="0"/>
                        <a:t>prefix</a:t>
                      </a:r>
                      <a:r>
                        <a:rPr lang="zh-CN" altLang="en-US" dirty="0"/>
                        <a:t>加入答案，</a:t>
                      </a:r>
                      <a:r>
                        <a:rPr lang="en-US" altLang="zh-CN" dirty="0"/>
                        <a:t>few-shot</a:t>
                      </a:r>
                      <a:r>
                        <a:rPr lang="zh-CN" altLang="en-US" dirty="0"/>
                        <a:t> 阶段使用</a:t>
                      </a:r>
                    </a:p>
                  </a:txBody>
                  <a:tcPr/>
                </a:tc>
                <a:tc>
                  <a:txBody>
                    <a:bodyPr/>
                    <a:lstStyle/>
                    <a:p>
                      <a:r>
                        <a:rPr lang="en-US" altLang="zh-CN" dirty="0"/>
                        <a:t>88%</a:t>
                      </a:r>
                      <a:endParaRPr lang="zh-CN" altLang="en-US" dirty="0"/>
                    </a:p>
                  </a:txBody>
                  <a:tcPr/>
                </a:tc>
                <a:extLst>
                  <a:ext uri="{0D108BD9-81ED-4DB2-BD59-A6C34878D82A}">
                    <a16:rowId xmlns:a16="http://schemas.microsoft.com/office/drawing/2014/main" val="525842431"/>
                  </a:ext>
                </a:extLst>
              </a:tr>
            </a:tbl>
          </a:graphicData>
        </a:graphic>
      </p:graphicFrame>
    </p:spTree>
    <p:extLst>
      <p:ext uri="{BB962C8B-B14F-4D97-AF65-F5344CB8AC3E}">
        <p14:creationId xmlns:p14="http://schemas.microsoft.com/office/powerpoint/2010/main" val="3800748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71002"/>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Prompt1</a:t>
            </a:r>
          </a:p>
        </p:txBody>
      </p:sp>
      <p:pic>
        <p:nvPicPr>
          <p:cNvPr id="9" name="图片 8">
            <a:extLst>
              <a:ext uri="{FF2B5EF4-FFF2-40B4-BE49-F238E27FC236}">
                <a16:creationId xmlns:a16="http://schemas.microsoft.com/office/drawing/2014/main" id="{219512F4-4025-1F75-090F-7B13CF17C5A4}"/>
              </a:ext>
            </a:extLst>
          </p:cNvPr>
          <p:cNvPicPr>
            <a:picLocks noChangeAspect="1"/>
          </p:cNvPicPr>
          <p:nvPr/>
        </p:nvPicPr>
        <p:blipFill>
          <a:blip r:embed="rId4"/>
          <a:stretch>
            <a:fillRect/>
          </a:stretch>
        </p:blipFill>
        <p:spPr>
          <a:xfrm>
            <a:off x="4559300" y="2586037"/>
            <a:ext cx="1440000" cy="720000"/>
          </a:xfrm>
          <a:prstGeom prst="rect">
            <a:avLst/>
          </a:prstGeom>
        </p:spPr>
      </p:pic>
      <p:pic>
        <p:nvPicPr>
          <p:cNvPr id="12" name="图片 11">
            <a:extLst>
              <a:ext uri="{FF2B5EF4-FFF2-40B4-BE49-F238E27FC236}">
                <a16:creationId xmlns:a16="http://schemas.microsoft.com/office/drawing/2014/main" id="{55A8B864-FC02-812A-EDC8-3EDE327EC111}"/>
              </a:ext>
            </a:extLst>
          </p:cNvPr>
          <p:cNvPicPr>
            <a:picLocks noChangeAspect="1"/>
          </p:cNvPicPr>
          <p:nvPr/>
        </p:nvPicPr>
        <p:blipFill>
          <a:blip r:embed="rId5"/>
          <a:stretch>
            <a:fillRect/>
          </a:stretch>
        </p:blipFill>
        <p:spPr>
          <a:xfrm>
            <a:off x="304617" y="844564"/>
            <a:ext cx="7772400" cy="1313442"/>
          </a:xfrm>
          <a:prstGeom prst="rect">
            <a:avLst/>
          </a:prstGeom>
        </p:spPr>
      </p:pic>
      <p:pic>
        <p:nvPicPr>
          <p:cNvPr id="6" name="图片 5" descr="图形用户界面, 文本&#10;&#10;中度可信度描述已自动生成">
            <a:extLst>
              <a:ext uri="{FF2B5EF4-FFF2-40B4-BE49-F238E27FC236}">
                <a16:creationId xmlns:a16="http://schemas.microsoft.com/office/drawing/2014/main" id="{781DF894-0203-3642-5EC6-0DD1ACD0F604}"/>
              </a:ext>
            </a:extLst>
          </p:cNvPr>
          <p:cNvPicPr>
            <a:picLocks noChangeAspect="1"/>
          </p:cNvPicPr>
          <p:nvPr/>
        </p:nvPicPr>
        <p:blipFill>
          <a:blip r:embed="rId6"/>
          <a:stretch>
            <a:fillRect/>
          </a:stretch>
        </p:blipFill>
        <p:spPr>
          <a:xfrm>
            <a:off x="339625" y="2478941"/>
            <a:ext cx="7772400" cy="1878660"/>
          </a:xfrm>
          <a:prstGeom prst="rect">
            <a:avLst/>
          </a:prstGeom>
        </p:spPr>
      </p:pic>
      <p:pic>
        <p:nvPicPr>
          <p:cNvPr id="10" name="图片 9">
            <a:extLst>
              <a:ext uri="{FF2B5EF4-FFF2-40B4-BE49-F238E27FC236}">
                <a16:creationId xmlns:a16="http://schemas.microsoft.com/office/drawing/2014/main" id="{028FFD6C-55B7-5D20-111E-3FAB81564530}"/>
              </a:ext>
            </a:extLst>
          </p:cNvPr>
          <p:cNvPicPr>
            <a:picLocks noChangeAspect="1"/>
          </p:cNvPicPr>
          <p:nvPr/>
        </p:nvPicPr>
        <p:blipFill>
          <a:blip r:embed="rId7"/>
          <a:stretch>
            <a:fillRect/>
          </a:stretch>
        </p:blipFill>
        <p:spPr>
          <a:xfrm>
            <a:off x="339625" y="4339550"/>
            <a:ext cx="7772400" cy="587504"/>
          </a:xfrm>
          <a:prstGeom prst="rect">
            <a:avLst/>
          </a:prstGeom>
        </p:spPr>
      </p:pic>
      <p:sp>
        <p:nvSpPr>
          <p:cNvPr id="11" name="文本框 10">
            <a:extLst>
              <a:ext uri="{FF2B5EF4-FFF2-40B4-BE49-F238E27FC236}">
                <a16:creationId xmlns:a16="http://schemas.microsoft.com/office/drawing/2014/main" id="{58D1351D-644F-71FF-41F5-6D0F9A78E1FB}"/>
              </a:ext>
            </a:extLst>
          </p:cNvPr>
          <p:cNvSpPr txBox="1"/>
          <p:nvPr/>
        </p:nvSpPr>
        <p:spPr>
          <a:xfrm>
            <a:off x="2221991" y="384048"/>
            <a:ext cx="4809429" cy="509370"/>
          </a:xfrm>
          <a:prstGeom prst="rect">
            <a:avLst/>
          </a:prstGeom>
          <a:noFill/>
        </p:spPr>
        <p:txBody>
          <a:bodyPr wrap="square" rtlCol="0">
            <a:spAutoFit/>
          </a:bodyPr>
          <a:lstStyle/>
          <a:p>
            <a:r>
              <a:rPr kumimoji="1" lang="zh-CN" altLang="en-US" dirty="0"/>
              <a:t>中间过程的数字应该用定义的变量替代</a:t>
            </a:r>
            <a:endParaRPr kumimoji="1" lang="en-US" altLang="zh-CN" dirty="0"/>
          </a:p>
          <a:p>
            <a:r>
              <a:rPr kumimoji="1" lang="zh-CN" altLang="en-US" dirty="0"/>
              <a:t>生成的代码是</a:t>
            </a:r>
            <a:r>
              <a:rPr kumimoji="1" lang="en-US" altLang="zh-CN" dirty="0"/>
              <a:t>rationales</a:t>
            </a:r>
            <a:endParaRPr kumimoji="1" lang="zh-CN" altLang="en-US" dirty="0"/>
          </a:p>
        </p:txBody>
      </p:sp>
    </p:spTree>
    <p:extLst>
      <p:ext uri="{BB962C8B-B14F-4D97-AF65-F5344CB8AC3E}">
        <p14:creationId xmlns:p14="http://schemas.microsoft.com/office/powerpoint/2010/main" val="2297482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71002"/>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Prompt2</a:t>
            </a:r>
          </a:p>
        </p:txBody>
      </p:sp>
      <p:pic>
        <p:nvPicPr>
          <p:cNvPr id="9" name="图片 8">
            <a:extLst>
              <a:ext uri="{FF2B5EF4-FFF2-40B4-BE49-F238E27FC236}">
                <a16:creationId xmlns:a16="http://schemas.microsoft.com/office/drawing/2014/main" id="{219512F4-4025-1F75-090F-7B13CF17C5A4}"/>
              </a:ext>
            </a:extLst>
          </p:cNvPr>
          <p:cNvPicPr>
            <a:picLocks noChangeAspect="1"/>
          </p:cNvPicPr>
          <p:nvPr/>
        </p:nvPicPr>
        <p:blipFill>
          <a:blip r:embed="rId4"/>
          <a:stretch>
            <a:fillRect/>
          </a:stretch>
        </p:blipFill>
        <p:spPr>
          <a:xfrm>
            <a:off x="4559300" y="2586037"/>
            <a:ext cx="1440000" cy="720000"/>
          </a:xfrm>
          <a:prstGeom prst="rect">
            <a:avLst/>
          </a:prstGeom>
        </p:spPr>
      </p:pic>
      <p:sp>
        <p:nvSpPr>
          <p:cNvPr id="11" name="文本框 10">
            <a:extLst>
              <a:ext uri="{FF2B5EF4-FFF2-40B4-BE49-F238E27FC236}">
                <a16:creationId xmlns:a16="http://schemas.microsoft.com/office/drawing/2014/main" id="{58D1351D-644F-71FF-41F5-6D0F9A78E1FB}"/>
              </a:ext>
            </a:extLst>
          </p:cNvPr>
          <p:cNvSpPr txBox="1"/>
          <p:nvPr/>
        </p:nvSpPr>
        <p:spPr>
          <a:xfrm>
            <a:off x="2221991" y="384048"/>
            <a:ext cx="4809429" cy="300852"/>
          </a:xfrm>
          <a:prstGeom prst="rect">
            <a:avLst/>
          </a:prstGeom>
          <a:noFill/>
        </p:spPr>
        <p:txBody>
          <a:bodyPr wrap="square" rtlCol="0">
            <a:spAutoFit/>
          </a:bodyPr>
          <a:lstStyle/>
          <a:p>
            <a:r>
              <a:rPr kumimoji="1" lang="zh-CN" altLang="en-US" dirty="0"/>
              <a:t>并不会注意到每个变量而且还会出现</a:t>
            </a:r>
            <a:r>
              <a:rPr kumimoji="1" lang="en-US" altLang="zh-CN" dirty="0"/>
              <a:t>program null</a:t>
            </a:r>
            <a:endParaRPr kumimoji="1" lang="zh-CN" altLang="en-US" dirty="0"/>
          </a:p>
        </p:txBody>
      </p:sp>
      <p:pic>
        <p:nvPicPr>
          <p:cNvPr id="13" name="图片 12" descr="文本&#10;&#10;描述已自动生成">
            <a:extLst>
              <a:ext uri="{FF2B5EF4-FFF2-40B4-BE49-F238E27FC236}">
                <a16:creationId xmlns:a16="http://schemas.microsoft.com/office/drawing/2014/main" id="{FE5ABE5F-97AC-2438-47D1-503084252BBE}"/>
              </a:ext>
            </a:extLst>
          </p:cNvPr>
          <p:cNvPicPr>
            <a:picLocks noChangeAspect="1"/>
          </p:cNvPicPr>
          <p:nvPr/>
        </p:nvPicPr>
        <p:blipFill>
          <a:blip r:embed="rId5"/>
          <a:stretch>
            <a:fillRect/>
          </a:stretch>
        </p:blipFill>
        <p:spPr>
          <a:xfrm>
            <a:off x="467060" y="728047"/>
            <a:ext cx="7772400" cy="2088618"/>
          </a:xfrm>
          <a:prstGeom prst="rect">
            <a:avLst/>
          </a:prstGeom>
        </p:spPr>
      </p:pic>
      <p:pic>
        <p:nvPicPr>
          <p:cNvPr id="15" name="图片 14" descr="图形用户界面, 文本, 应用程序, 电子邮件&#10;&#10;描述已自动生成">
            <a:extLst>
              <a:ext uri="{FF2B5EF4-FFF2-40B4-BE49-F238E27FC236}">
                <a16:creationId xmlns:a16="http://schemas.microsoft.com/office/drawing/2014/main" id="{0F87FD7B-E385-0CD7-7D7B-C5C88164247C}"/>
              </a:ext>
            </a:extLst>
          </p:cNvPr>
          <p:cNvPicPr>
            <a:picLocks noChangeAspect="1"/>
          </p:cNvPicPr>
          <p:nvPr/>
        </p:nvPicPr>
        <p:blipFill>
          <a:blip r:embed="rId6"/>
          <a:stretch>
            <a:fillRect/>
          </a:stretch>
        </p:blipFill>
        <p:spPr>
          <a:xfrm>
            <a:off x="467060" y="2816665"/>
            <a:ext cx="7416176" cy="2501699"/>
          </a:xfrm>
          <a:prstGeom prst="rect">
            <a:avLst/>
          </a:prstGeom>
        </p:spPr>
      </p:pic>
    </p:spTree>
    <p:extLst>
      <p:ext uri="{BB962C8B-B14F-4D97-AF65-F5344CB8AC3E}">
        <p14:creationId xmlns:p14="http://schemas.microsoft.com/office/powerpoint/2010/main" val="1677897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71002"/>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Prompt3</a:t>
            </a:r>
          </a:p>
        </p:txBody>
      </p:sp>
      <p:pic>
        <p:nvPicPr>
          <p:cNvPr id="9" name="图片 8">
            <a:extLst>
              <a:ext uri="{FF2B5EF4-FFF2-40B4-BE49-F238E27FC236}">
                <a16:creationId xmlns:a16="http://schemas.microsoft.com/office/drawing/2014/main" id="{219512F4-4025-1F75-090F-7B13CF17C5A4}"/>
              </a:ext>
            </a:extLst>
          </p:cNvPr>
          <p:cNvPicPr>
            <a:picLocks noChangeAspect="1"/>
          </p:cNvPicPr>
          <p:nvPr/>
        </p:nvPicPr>
        <p:blipFill>
          <a:blip r:embed="rId4"/>
          <a:stretch>
            <a:fillRect/>
          </a:stretch>
        </p:blipFill>
        <p:spPr>
          <a:xfrm>
            <a:off x="4559300" y="2586037"/>
            <a:ext cx="1440000" cy="720000"/>
          </a:xfrm>
          <a:prstGeom prst="rect">
            <a:avLst/>
          </a:prstGeom>
        </p:spPr>
      </p:pic>
      <p:sp>
        <p:nvSpPr>
          <p:cNvPr id="11" name="文本框 10">
            <a:extLst>
              <a:ext uri="{FF2B5EF4-FFF2-40B4-BE49-F238E27FC236}">
                <a16:creationId xmlns:a16="http://schemas.microsoft.com/office/drawing/2014/main" id="{58D1351D-644F-71FF-41F5-6D0F9A78E1FB}"/>
              </a:ext>
            </a:extLst>
          </p:cNvPr>
          <p:cNvSpPr txBox="1"/>
          <p:nvPr/>
        </p:nvSpPr>
        <p:spPr>
          <a:xfrm>
            <a:off x="2221991" y="384048"/>
            <a:ext cx="4809429" cy="300852"/>
          </a:xfrm>
          <a:prstGeom prst="rect">
            <a:avLst/>
          </a:prstGeom>
          <a:noFill/>
        </p:spPr>
        <p:txBody>
          <a:bodyPr wrap="square" rtlCol="0">
            <a:spAutoFit/>
          </a:bodyPr>
          <a:lstStyle/>
          <a:p>
            <a:r>
              <a:rPr kumimoji="1" lang="zh-CN" altLang="en-US" dirty="0"/>
              <a:t>并不会注意到每个变量而且还会出现</a:t>
            </a:r>
            <a:r>
              <a:rPr kumimoji="1" lang="en-US" altLang="zh-CN" dirty="0"/>
              <a:t>program null</a:t>
            </a:r>
            <a:endParaRPr kumimoji="1" lang="zh-CN" altLang="en-US" dirty="0"/>
          </a:p>
        </p:txBody>
      </p:sp>
      <p:pic>
        <p:nvPicPr>
          <p:cNvPr id="5" name="图片 4" descr="文本&#10;&#10;描述已自动生成">
            <a:extLst>
              <a:ext uri="{FF2B5EF4-FFF2-40B4-BE49-F238E27FC236}">
                <a16:creationId xmlns:a16="http://schemas.microsoft.com/office/drawing/2014/main" id="{76F478E9-E916-EA7B-0FA2-E050FBF42E2E}"/>
              </a:ext>
            </a:extLst>
          </p:cNvPr>
          <p:cNvPicPr>
            <a:picLocks noChangeAspect="1"/>
          </p:cNvPicPr>
          <p:nvPr/>
        </p:nvPicPr>
        <p:blipFill>
          <a:blip r:embed="rId5"/>
          <a:stretch>
            <a:fillRect/>
          </a:stretch>
        </p:blipFill>
        <p:spPr>
          <a:xfrm>
            <a:off x="0" y="1318161"/>
            <a:ext cx="7772400" cy="2166185"/>
          </a:xfrm>
          <a:prstGeom prst="rect">
            <a:avLst/>
          </a:prstGeom>
        </p:spPr>
      </p:pic>
    </p:spTree>
    <p:extLst>
      <p:ext uri="{BB962C8B-B14F-4D97-AF65-F5344CB8AC3E}">
        <p14:creationId xmlns:p14="http://schemas.microsoft.com/office/powerpoint/2010/main" val="2477577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71002"/>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Prompt4</a:t>
            </a:r>
          </a:p>
        </p:txBody>
      </p:sp>
      <p:pic>
        <p:nvPicPr>
          <p:cNvPr id="9" name="图片 8">
            <a:extLst>
              <a:ext uri="{FF2B5EF4-FFF2-40B4-BE49-F238E27FC236}">
                <a16:creationId xmlns:a16="http://schemas.microsoft.com/office/drawing/2014/main" id="{219512F4-4025-1F75-090F-7B13CF17C5A4}"/>
              </a:ext>
            </a:extLst>
          </p:cNvPr>
          <p:cNvPicPr>
            <a:picLocks noChangeAspect="1"/>
          </p:cNvPicPr>
          <p:nvPr/>
        </p:nvPicPr>
        <p:blipFill>
          <a:blip r:embed="rId4"/>
          <a:stretch>
            <a:fillRect/>
          </a:stretch>
        </p:blipFill>
        <p:spPr>
          <a:xfrm>
            <a:off x="4559300" y="2586037"/>
            <a:ext cx="1440000" cy="720000"/>
          </a:xfrm>
          <a:prstGeom prst="rect">
            <a:avLst/>
          </a:prstGeom>
        </p:spPr>
      </p:pic>
      <p:sp>
        <p:nvSpPr>
          <p:cNvPr id="11" name="文本框 10">
            <a:extLst>
              <a:ext uri="{FF2B5EF4-FFF2-40B4-BE49-F238E27FC236}">
                <a16:creationId xmlns:a16="http://schemas.microsoft.com/office/drawing/2014/main" id="{58D1351D-644F-71FF-41F5-6D0F9A78E1FB}"/>
              </a:ext>
            </a:extLst>
          </p:cNvPr>
          <p:cNvSpPr txBox="1"/>
          <p:nvPr/>
        </p:nvSpPr>
        <p:spPr>
          <a:xfrm>
            <a:off x="2221991" y="384048"/>
            <a:ext cx="4809429" cy="300852"/>
          </a:xfrm>
          <a:prstGeom prst="rect">
            <a:avLst/>
          </a:prstGeom>
          <a:noFill/>
        </p:spPr>
        <p:txBody>
          <a:bodyPr wrap="square" rtlCol="0">
            <a:spAutoFit/>
          </a:bodyPr>
          <a:lstStyle/>
          <a:p>
            <a:r>
              <a:rPr kumimoji="1" lang="zh-CN" altLang="en-US" dirty="0"/>
              <a:t>并不会注意到每个变量而且还会出现</a:t>
            </a:r>
            <a:r>
              <a:rPr kumimoji="1" lang="en-US" altLang="zh-CN" dirty="0"/>
              <a:t>program null</a:t>
            </a:r>
            <a:endParaRPr kumimoji="1" lang="zh-CN" altLang="en-US" dirty="0"/>
          </a:p>
        </p:txBody>
      </p:sp>
      <p:pic>
        <p:nvPicPr>
          <p:cNvPr id="10" name="图片 9">
            <a:extLst>
              <a:ext uri="{FF2B5EF4-FFF2-40B4-BE49-F238E27FC236}">
                <a16:creationId xmlns:a16="http://schemas.microsoft.com/office/drawing/2014/main" id="{3BF9C4C5-51D2-010A-C8FF-D99E5D0AD5AA}"/>
              </a:ext>
            </a:extLst>
          </p:cNvPr>
          <p:cNvPicPr>
            <a:picLocks noChangeAspect="1"/>
          </p:cNvPicPr>
          <p:nvPr/>
        </p:nvPicPr>
        <p:blipFill>
          <a:blip r:embed="rId5"/>
          <a:stretch>
            <a:fillRect/>
          </a:stretch>
        </p:blipFill>
        <p:spPr>
          <a:xfrm>
            <a:off x="87464" y="844564"/>
            <a:ext cx="7772400" cy="1401580"/>
          </a:xfrm>
          <a:prstGeom prst="rect">
            <a:avLst/>
          </a:prstGeom>
        </p:spPr>
      </p:pic>
      <p:pic>
        <p:nvPicPr>
          <p:cNvPr id="13" name="图片 12">
            <a:extLst>
              <a:ext uri="{FF2B5EF4-FFF2-40B4-BE49-F238E27FC236}">
                <a16:creationId xmlns:a16="http://schemas.microsoft.com/office/drawing/2014/main" id="{84C7962A-A535-15E0-4A79-B5CAC4F07A0A}"/>
              </a:ext>
            </a:extLst>
          </p:cNvPr>
          <p:cNvPicPr>
            <a:picLocks noChangeAspect="1"/>
          </p:cNvPicPr>
          <p:nvPr/>
        </p:nvPicPr>
        <p:blipFill>
          <a:blip r:embed="rId6"/>
          <a:stretch>
            <a:fillRect/>
          </a:stretch>
        </p:blipFill>
        <p:spPr>
          <a:xfrm>
            <a:off x="304617" y="2197877"/>
            <a:ext cx="5846956" cy="3187940"/>
          </a:xfrm>
          <a:prstGeom prst="rect">
            <a:avLst/>
          </a:prstGeom>
        </p:spPr>
      </p:pic>
    </p:spTree>
    <p:extLst>
      <p:ext uri="{BB962C8B-B14F-4D97-AF65-F5344CB8AC3E}">
        <p14:creationId xmlns:p14="http://schemas.microsoft.com/office/powerpoint/2010/main" val="2056483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14157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错误问题的解决方案</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219512F4-4025-1F75-090F-7B13CF17C5A4}"/>
              </a:ext>
            </a:extLst>
          </p:cNvPr>
          <p:cNvPicPr>
            <a:picLocks noChangeAspect="1"/>
          </p:cNvPicPr>
          <p:nvPr/>
        </p:nvPicPr>
        <p:blipFill>
          <a:blip r:embed="rId4"/>
          <a:stretch>
            <a:fillRect/>
          </a:stretch>
        </p:blipFill>
        <p:spPr>
          <a:xfrm>
            <a:off x="4559300" y="2586037"/>
            <a:ext cx="1440000" cy="720000"/>
          </a:xfrm>
          <a:prstGeom prst="rect">
            <a:avLst/>
          </a:prstGeom>
        </p:spPr>
      </p:pic>
      <p:sp>
        <p:nvSpPr>
          <p:cNvPr id="11" name="文本框 10">
            <a:extLst>
              <a:ext uri="{FF2B5EF4-FFF2-40B4-BE49-F238E27FC236}">
                <a16:creationId xmlns:a16="http://schemas.microsoft.com/office/drawing/2014/main" id="{58D1351D-644F-71FF-41F5-6D0F9A78E1FB}"/>
              </a:ext>
            </a:extLst>
          </p:cNvPr>
          <p:cNvSpPr txBox="1"/>
          <p:nvPr/>
        </p:nvSpPr>
        <p:spPr>
          <a:xfrm>
            <a:off x="2221991" y="384048"/>
            <a:ext cx="4809429" cy="300852"/>
          </a:xfrm>
          <a:prstGeom prst="rect">
            <a:avLst/>
          </a:prstGeom>
          <a:noFill/>
        </p:spPr>
        <p:txBody>
          <a:bodyPr wrap="square" rtlCol="0">
            <a:spAutoFit/>
          </a:bodyPr>
          <a:lstStyle/>
          <a:p>
            <a:r>
              <a:rPr kumimoji="1" lang="zh-CN" altLang="en-US" dirty="0"/>
              <a:t>并不会注意到每个变量而且还会出现</a:t>
            </a:r>
            <a:r>
              <a:rPr kumimoji="1" lang="en-US" altLang="zh-CN" dirty="0"/>
              <a:t>program null</a:t>
            </a:r>
            <a:endParaRPr kumimoji="1" lang="zh-CN" altLang="en-US" dirty="0"/>
          </a:p>
        </p:txBody>
      </p:sp>
      <p:pic>
        <p:nvPicPr>
          <p:cNvPr id="14" name="图片 13" descr="图形用户界面, 文本, 应用程序, 电子邮件&#10;&#10;描述已自动生成">
            <a:extLst>
              <a:ext uri="{FF2B5EF4-FFF2-40B4-BE49-F238E27FC236}">
                <a16:creationId xmlns:a16="http://schemas.microsoft.com/office/drawing/2014/main" id="{11B8CACC-99AA-E89E-B37D-967FD3401ADB}"/>
              </a:ext>
            </a:extLst>
          </p:cNvPr>
          <p:cNvPicPr>
            <a:picLocks noChangeAspect="1"/>
          </p:cNvPicPr>
          <p:nvPr/>
        </p:nvPicPr>
        <p:blipFill>
          <a:blip r:embed="rId5"/>
          <a:stretch>
            <a:fillRect/>
          </a:stretch>
        </p:blipFill>
        <p:spPr>
          <a:xfrm>
            <a:off x="673100" y="890369"/>
            <a:ext cx="7772400" cy="2415668"/>
          </a:xfrm>
          <a:prstGeom prst="rect">
            <a:avLst/>
          </a:prstGeom>
        </p:spPr>
      </p:pic>
    </p:spTree>
    <p:extLst>
      <p:ext uri="{BB962C8B-B14F-4D97-AF65-F5344CB8AC3E}">
        <p14:creationId xmlns:p14="http://schemas.microsoft.com/office/powerpoint/2010/main" val="2760117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14157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错误问题的解决方案</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219512F4-4025-1F75-090F-7B13CF17C5A4}"/>
              </a:ext>
            </a:extLst>
          </p:cNvPr>
          <p:cNvPicPr>
            <a:picLocks noChangeAspect="1"/>
          </p:cNvPicPr>
          <p:nvPr/>
        </p:nvPicPr>
        <p:blipFill>
          <a:blip r:embed="rId4"/>
          <a:stretch>
            <a:fillRect/>
          </a:stretch>
        </p:blipFill>
        <p:spPr>
          <a:xfrm>
            <a:off x="4559300" y="2586037"/>
            <a:ext cx="1440000" cy="720000"/>
          </a:xfrm>
          <a:prstGeom prst="rect">
            <a:avLst/>
          </a:prstGeom>
        </p:spPr>
      </p:pic>
      <p:sp>
        <p:nvSpPr>
          <p:cNvPr id="11" name="文本框 10">
            <a:extLst>
              <a:ext uri="{FF2B5EF4-FFF2-40B4-BE49-F238E27FC236}">
                <a16:creationId xmlns:a16="http://schemas.microsoft.com/office/drawing/2014/main" id="{58D1351D-644F-71FF-41F5-6D0F9A78E1FB}"/>
              </a:ext>
            </a:extLst>
          </p:cNvPr>
          <p:cNvSpPr txBox="1"/>
          <p:nvPr/>
        </p:nvSpPr>
        <p:spPr>
          <a:xfrm>
            <a:off x="2221991" y="384048"/>
            <a:ext cx="4809429" cy="300852"/>
          </a:xfrm>
          <a:prstGeom prst="rect">
            <a:avLst/>
          </a:prstGeom>
          <a:noFill/>
        </p:spPr>
        <p:txBody>
          <a:bodyPr wrap="square" rtlCol="0">
            <a:spAutoFit/>
          </a:bodyPr>
          <a:lstStyle/>
          <a:p>
            <a:r>
              <a:rPr kumimoji="1" lang="zh-CN" altLang="en-US" dirty="0"/>
              <a:t>并不会注意到每个变量而且还会出现</a:t>
            </a:r>
            <a:r>
              <a:rPr kumimoji="1" lang="en-US" altLang="zh-CN" dirty="0"/>
              <a:t>program null</a:t>
            </a:r>
            <a:endParaRPr kumimoji="1" lang="zh-CN" altLang="en-US" dirty="0"/>
          </a:p>
        </p:txBody>
      </p:sp>
      <p:pic>
        <p:nvPicPr>
          <p:cNvPr id="5" name="图片 4" descr="图形用户界面, 文本, 应用程序&#10;&#10;描述已自动生成">
            <a:extLst>
              <a:ext uri="{FF2B5EF4-FFF2-40B4-BE49-F238E27FC236}">
                <a16:creationId xmlns:a16="http://schemas.microsoft.com/office/drawing/2014/main" id="{12843085-990D-9D75-0562-3A3E6C54FB12}"/>
              </a:ext>
            </a:extLst>
          </p:cNvPr>
          <p:cNvPicPr>
            <a:picLocks noChangeAspect="1"/>
          </p:cNvPicPr>
          <p:nvPr/>
        </p:nvPicPr>
        <p:blipFill>
          <a:blip r:embed="rId5"/>
          <a:stretch>
            <a:fillRect/>
          </a:stretch>
        </p:blipFill>
        <p:spPr>
          <a:xfrm>
            <a:off x="157317" y="1435267"/>
            <a:ext cx="7772400" cy="1882242"/>
          </a:xfrm>
          <a:prstGeom prst="rect">
            <a:avLst/>
          </a:prstGeom>
        </p:spPr>
      </p:pic>
    </p:spTree>
    <p:extLst>
      <p:ext uri="{BB962C8B-B14F-4D97-AF65-F5344CB8AC3E}">
        <p14:creationId xmlns:p14="http://schemas.microsoft.com/office/powerpoint/2010/main" val="1415219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14157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错误问题的解决方案</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219512F4-4025-1F75-090F-7B13CF17C5A4}"/>
              </a:ext>
            </a:extLst>
          </p:cNvPr>
          <p:cNvPicPr>
            <a:picLocks noChangeAspect="1"/>
          </p:cNvPicPr>
          <p:nvPr/>
        </p:nvPicPr>
        <p:blipFill>
          <a:blip r:embed="rId4"/>
          <a:stretch>
            <a:fillRect/>
          </a:stretch>
        </p:blipFill>
        <p:spPr>
          <a:xfrm>
            <a:off x="4559300" y="2586037"/>
            <a:ext cx="1440000" cy="720000"/>
          </a:xfrm>
          <a:prstGeom prst="rect">
            <a:avLst/>
          </a:prstGeom>
        </p:spPr>
      </p:pic>
      <p:sp>
        <p:nvSpPr>
          <p:cNvPr id="11" name="文本框 10">
            <a:extLst>
              <a:ext uri="{FF2B5EF4-FFF2-40B4-BE49-F238E27FC236}">
                <a16:creationId xmlns:a16="http://schemas.microsoft.com/office/drawing/2014/main" id="{58D1351D-644F-71FF-41F5-6D0F9A78E1FB}"/>
              </a:ext>
            </a:extLst>
          </p:cNvPr>
          <p:cNvSpPr txBox="1"/>
          <p:nvPr/>
        </p:nvSpPr>
        <p:spPr>
          <a:xfrm>
            <a:off x="2221991" y="384048"/>
            <a:ext cx="4809429" cy="300852"/>
          </a:xfrm>
          <a:prstGeom prst="rect">
            <a:avLst/>
          </a:prstGeom>
          <a:noFill/>
        </p:spPr>
        <p:txBody>
          <a:bodyPr wrap="square" rtlCol="0">
            <a:spAutoFit/>
          </a:bodyPr>
          <a:lstStyle/>
          <a:p>
            <a:r>
              <a:rPr kumimoji="1" lang="zh-CN" altLang="en-US" dirty="0"/>
              <a:t>并不会注意到每个变量而且还会出现</a:t>
            </a:r>
            <a:r>
              <a:rPr kumimoji="1" lang="en-US" altLang="zh-CN" dirty="0"/>
              <a:t>program null</a:t>
            </a:r>
            <a:endParaRPr kumimoji="1" lang="zh-CN" altLang="en-US" dirty="0"/>
          </a:p>
        </p:txBody>
      </p:sp>
      <p:pic>
        <p:nvPicPr>
          <p:cNvPr id="5" name="图片 4" descr="图形用户界面, 文本, 应用程序, 电子邮件&#10;&#10;描述已自动生成">
            <a:extLst>
              <a:ext uri="{FF2B5EF4-FFF2-40B4-BE49-F238E27FC236}">
                <a16:creationId xmlns:a16="http://schemas.microsoft.com/office/drawing/2014/main" id="{0ED00C2B-C8D3-00CA-E2A3-A656E463B7F8}"/>
              </a:ext>
            </a:extLst>
          </p:cNvPr>
          <p:cNvPicPr>
            <a:picLocks noChangeAspect="1"/>
          </p:cNvPicPr>
          <p:nvPr/>
        </p:nvPicPr>
        <p:blipFill>
          <a:blip r:embed="rId5"/>
          <a:stretch>
            <a:fillRect/>
          </a:stretch>
        </p:blipFill>
        <p:spPr>
          <a:xfrm>
            <a:off x="612058" y="1168554"/>
            <a:ext cx="7772400" cy="2415668"/>
          </a:xfrm>
          <a:prstGeom prst="rect">
            <a:avLst/>
          </a:prstGeom>
        </p:spPr>
      </p:pic>
    </p:spTree>
    <p:extLst>
      <p:ext uri="{BB962C8B-B14F-4D97-AF65-F5344CB8AC3E}">
        <p14:creationId xmlns:p14="http://schemas.microsoft.com/office/powerpoint/2010/main" val="4045060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14157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错误问题的解决方案</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219512F4-4025-1F75-090F-7B13CF17C5A4}"/>
              </a:ext>
            </a:extLst>
          </p:cNvPr>
          <p:cNvPicPr>
            <a:picLocks noChangeAspect="1"/>
          </p:cNvPicPr>
          <p:nvPr/>
        </p:nvPicPr>
        <p:blipFill>
          <a:blip r:embed="rId4"/>
          <a:stretch>
            <a:fillRect/>
          </a:stretch>
        </p:blipFill>
        <p:spPr>
          <a:xfrm>
            <a:off x="4559300" y="2586037"/>
            <a:ext cx="1440000" cy="720000"/>
          </a:xfrm>
          <a:prstGeom prst="rect">
            <a:avLst/>
          </a:prstGeom>
        </p:spPr>
      </p:pic>
      <p:sp>
        <p:nvSpPr>
          <p:cNvPr id="11" name="文本框 10">
            <a:extLst>
              <a:ext uri="{FF2B5EF4-FFF2-40B4-BE49-F238E27FC236}">
                <a16:creationId xmlns:a16="http://schemas.microsoft.com/office/drawing/2014/main" id="{58D1351D-644F-71FF-41F5-6D0F9A78E1FB}"/>
              </a:ext>
            </a:extLst>
          </p:cNvPr>
          <p:cNvSpPr txBox="1"/>
          <p:nvPr/>
        </p:nvSpPr>
        <p:spPr>
          <a:xfrm>
            <a:off x="2221991" y="384048"/>
            <a:ext cx="4809429" cy="300852"/>
          </a:xfrm>
          <a:prstGeom prst="rect">
            <a:avLst/>
          </a:prstGeom>
          <a:noFill/>
        </p:spPr>
        <p:txBody>
          <a:bodyPr wrap="square" rtlCol="0">
            <a:spAutoFit/>
          </a:bodyPr>
          <a:lstStyle/>
          <a:p>
            <a:r>
              <a:rPr kumimoji="1" lang="zh-CN" altLang="en-US" dirty="0"/>
              <a:t>并不会注意到每个变量而且还会出现</a:t>
            </a:r>
            <a:r>
              <a:rPr kumimoji="1" lang="en-US" altLang="zh-CN" dirty="0"/>
              <a:t>program null</a:t>
            </a:r>
            <a:endParaRPr kumimoji="1" lang="zh-CN" altLang="en-US" dirty="0"/>
          </a:p>
        </p:txBody>
      </p:sp>
      <p:pic>
        <p:nvPicPr>
          <p:cNvPr id="6" name="图片 5" descr="图形用户界面, 文本, 应用程序&#10;&#10;描述已自动生成">
            <a:extLst>
              <a:ext uri="{FF2B5EF4-FFF2-40B4-BE49-F238E27FC236}">
                <a16:creationId xmlns:a16="http://schemas.microsoft.com/office/drawing/2014/main" id="{6F2130D6-5A48-77AD-8E87-EB289EF00236}"/>
              </a:ext>
            </a:extLst>
          </p:cNvPr>
          <p:cNvPicPr>
            <a:picLocks noChangeAspect="1"/>
          </p:cNvPicPr>
          <p:nvPr/>
        </p:nvPicPr>
        <p:blipFill>
          <a:blip r:embed="rId5"/>
          <a:stretch>
            <a:fillRect/>
          </a:stretch>
        </p:blipFill>
        <p:spPr>
          <a:xfrm>
            <a:off x="154857" y="1215989"/>
            <a:ext cx="7772400" cy="3112191"/>
          </a:xfrm>
          <a:prstGeom prst="rect">
            <a:avLst/>
          </a:prstGeom>
        </p:spPr>
      </p:pic>
    </p:spTree>
    <p:extLst>
      <p:ext uri="{BB962C8B-B14F-4D97-AF65-F5344CB8AC3E}">
        <p14:creationId xmlns:p14="http://schemas.microsoft.com/office/powerpoint/2010/main" val="742865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 y="141574"/>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7804"/>
          </a:xfrm>
          <a:prstGeom prst="rect">
            <a:avLst/>
          </a:prstGeom>
          <a:noFill/>
        </p:spPr>
        <p:txBody>
          <a:bodyPr wrap="square">
            <a:spAutoFit/>
          </a:bodyPr>
          <a:lstStyle/>
          <a:p>
            <a:pPr>
              <a:lnSpc>
                <a:spcPts val="2400"/>
              </a:lnSpc>
            </a:pPr>
            <a:r>
              <a:rPr lang="zh-CN" altLang="en-US"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一个奇怪的问题</a:t>
            </a:r>
            <a:endPar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219512F4-4025-1F75-090F-7B13CF17C5A4}"/>
              </a:ext>
            </a:extLst>
          </p:cNvPr>
          <p:cNvPicPr>
            <a:picLocks noChangeAspect="1"/>
          </p:cNvPicPr>
          <p:nvPr/>
        </p:nvPicPr>
        <p:blipFill>
          <a:blip r:embed="rId4"/>
          <a:stretch>
            <a:fillRect/>
          </a:stretch>
        </p:blipFill>
        <p:spPr>
          <a:xfrm>
            <a:off x="4559300" y="2586037"/>
            <a:ext cx="1440000" cy="720000"/>
          </a:xfrm>
          <a:prstGeom prst="rect">
            <a:avLst/>
          </a:prstGeom>
        </p:spPr>
      </p:pic>
      <p:sp>
        <p:nvSpPr>
          <p:cNvPr id="11" name="文本框 10">
            <a:extLst>
              <a:ext uri="{FF2B5EF4-FFF2-40B4-BE49-F238E27FC236}">
                <a16:creationId xmlns:a16="http://schemas.microsoft.com/office/drawing/2014/main" id="{58D1351D-644F-71FF-41F5-6D0F9A78E1FB}"/>
              </a:ext>
            </a:extLst>
          </p:cNvPr>
          <p:cNvSpPr txBox="1"/>
          <p:nvPr/>
        </p:nvSpPr>
        <p:spPr>
          <a:xfrm>
            <a:off x="2221991" y="384048"/>
            <a:ext cx="4809429" cy="300852"/>
          </a:xfrm>
          <a:prstGeom prst="rect">
            <a:avLst/>
          </a:prstGeom>
          <a:noFill/>
        </p:spPr>
        <p:txBody>
          <a:bodyPr wrap="square" rtlCol="0">
            <a:spAutoFit/>
          </a:bodyPr>
          <a:lstStyle/>
          <a:p>
            <a:r>
              <a:rPr kumimoji="1" lang="zh-CN" altLang="en-US" dirty="0"/>
              <a:t>并不会注意到每个变量而且还会出现</a:t>
            </a:r>
            <a:r>
              <a:rPr kumimoji="1" lang="en-US" altLang="zh-CN" dirty="0"/>
              <a:t>program null</a:t>
            </a:r>
            <a:endParaRPr kumimoji="1" lang="zh-CN" altLang="en-US" dirty="0"/>
          </a:p>
        </p:txBody>
      </p:sp>
      <p:pic>
        <p:nvPicPr>
          <p:cNvPr id="6" name="图片 5">
            <a:extLst>
              <a:ext uri="{FF2B5EF4-FFF2-40B4-BE49-F238E27FC236}">
                <a16:creationId xmlns:a16="http://schemas.microsoft.com/office/drawing/2014/main" id="{711C9334-5843-3B22-0D7D-CF7FEE883A18}"/>
              </a:ext>
            </a:extLst>
          </p:cNvPr>
          <p:cNvPicPr>
            <a:picLocks noChangeAspect="1"/>
          </p:cNvPicPr>
          <p:nvPr/>
        </p:nvPicPr>
        <p:blipFill>
          <a:blip r:embed="rId5"/>
          <a:stretch>
            <a:fillRect/>
          </a:stretch>
        </p:blipFill>
        <p:spPr>
          <a:xfrm>
            <a:off x="698616" y="773992"/>
            <a:ext cx="4616303" cy="3890398"/>
          </a:xfrm>
          <a:prstGeom prst="rect">
            <a:avLst/>
          </a:prstGeom>
        </p:spPr>
      </p:pic>
    </p:spTree>
    <p:extLst>
      <p:ext uri="{BB962C8B-B14F-4D97-AF65-F5344CB8AC3E}">
        <p14:creationId xmlns:p14="http://schemas.microsoft.com/office/powerpoint/2010/main" val="421635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4267383"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Experiment</a:t>
            </a:r>
          </a:p>
        </p:txBody>
      </p:sp>
      <p:sp>
        <p:nvSpPr>
          <p:cNvPr id="2" name="文本框 1">
            <a:extLst>
              <a:ext uri="{FF2B5EF4-FFF2-40B4-BE49-F238E27FC236}">
                <a16:creationId xmlns:a16="http://schemas.microsoft.com/office/drawing/2014/main" id="{DDB97B03-33CF-EFBC-80C1-0CAF0C7EA60A}"/>
              </a:ext>
            </a:extLst>
          </p:cNvPr>
          <p:cNvSpPr txBox="1"/>
          <p:nvPr/>
        </p:nvSpPr>
        <p:spPr>
          <a:xfrm>
            <a:off x="498530" y="3732560"/>
            <a:ext cx="7285797" cy="1173847"/>
          </a:xfrm>
          <a:prstGeom prst="rect">
            <a:avLst/>
          </a:prstGeom>
          <a:noFill/>
        </p:spPr>
        <p:txBody>
          <a:bodyPr wrap="square" rtlCol="0">
            <a:spAutoFit/>
          </a:bodyPr>
          <a:lstStyle/>
          <a:p>
            <a:pPr algn="just">
              <a:lnSpc>
                <a:spcPct val="150000"/>
              </a:lnSpc>
            </a:pPr>
            <a:r>
              <a:rPr lang="zh-CN" altLang="en-US"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为了查看多样性是否减轻了这种影响，我们设计了一个 </a:t>
            </a:r>
            <a:r>
              <a:rPr lang="en" altLang="zh-CN"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In-Cluster Sampling </a:t>
            </a:r>
            <a:r>
              <a:rPr lang="zh-CN" altLang="en-US"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基线，该基线通过从包含测试问题的同一集群中随机抽取问题来构建演示。图 </a:t>
            </a:r>
            <a:r>
              <a:rPr lang="en-US" altLang="zh-CN"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6 </a:t>
            </a:r>
            <a:r>
              <a:rPr lang="zh-CN" altLang="en-US"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比较了 </a:t>
            </a:r>
            <a:r>
              <a:rPr lang="en" altLang="zh-CN" sz="1200"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MultiArith</a:t>
            </a:r>
            <a:r>
              <a:rPr lang="en" altLang="zh-CN"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上不同数量的错误演示的准确性。与 </a:t>
            </a:r>
            <a:r>
              <a:rPr lang="en" altLang="zh-CN"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In-Cluster Sampling </a:t>
            </a:r>
            <a:r>
              <a:rPr lang="zh-CN" altLang="en-US"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相比，</a:t>
            </a:r>
            <a:r>
              <a:rPr lang="en" altLang="zh-CN"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Auto-</a:t>
            </a:r>
            <a:r>
              <a:rPr lang="en" altLang="zh-CN" sz="1200"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zh-CN" altLang="en"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zh-CN" altLang="en-US"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使用基于多样性的聚类）受到错误演示的影响较小：即使呈现 </a:t>
            </a:r>
            <a:r>
              <a:rPr lang="en-US" altLang="zh-CN"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50% </a:t>
            </a:r>
            <a:r>
              <a:rPr lang="zh-CN" altLang="en-US" sz="1200"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的错误演示，它的性能仍然不会显着下降。</a:t>
            </a:r>
            <a:endParaRPr kumimoji="1" lang="zh-CN" altLang="en-US" sz="1200" dirty="0">
              <a:latin typeface="Times New Roman" panose="02020603050405020304" pitchFamily="18" charset="0"/>
              <a:cs typeface="Times New Roman" panose="02020603050405020304" pitchFamily="18" charset="0"/>
            </a:endParaRPr>
          </a:p>
        </p:txBody>
      </p:sp>
      <p:pic>
        <p:nvPicPr>
          <p:cNvPr id="8" name="图片 7" descr="图表, 条形图&#10;&#10;描述已自动生成">
            <a:extLst>
              <a:ext uri="{FF2B5EF4-FFF2-40B4-BE49-F238E27FC236}">
                <a16:creationId xmlns:a16="http://schemas.microsoft.com/office/drawing/2014/main" id="{54A5EC57-8765-6738-59D7-035CF591AFC8}"/>
              </a:ext>
            </a:extLst>
          </p:cNvPr>
          <p:cNvPicPr>
            <a:picLocks noChangeAspect="1"/>
          </p:cNvPicPr>
          <p:nvPr/>
        </p:nvPicPr>
        <p:blipFill>
          <a:blip r:embed="rId4"/>
          <a:stretch>
            <a:fillRect/>
          </a:stretch>
        </p:blipFill>
        <p:spPr>
          <a:xfrm>
            <a:off x="850518" y="601340"/>
            <a:ext cx="4216781" cy="2844260"/>
          </a:xfrm>
          <a:prstGeom prst="rect">
            <a:avLst/>
          </a:prstGeom>
        </p:spPr>
      </p:pic>
    </p:spTree>
    <p:extLst>
      <p:ext uri="{BB962C8B-B14F-4D97-AF65-F5344CB8AC3E}">
        <p14:creationId xmlns:p14="http://schemas.microsoft.com/office/powerpoint/2010/main" val="205451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E3090-2983-8FEE-20FD-D7ABD5DDB5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69D435B-F69A-9E68-367B-CA9947AE3766}"/>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64607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84648"/>
          </a:xfrm>
          <a:prstGeom prst="rect">
            <a:avLst/>
          </a:prstGeom>
        </p:spPr>
      </p:pic>
      <p:sp>
        <p:nvSpPr>
          <p:cNvPr id="13" name="文本框 12"/>
          <p:cNvSpPr txBox="1"/>
          <p:nvPr/>
        </p:nvSpPr>
        <p:spPr>
          <a:xfrm>
            <a:off x="3658671" y="2488528"/>
            <a:ext cx="2044546" cy="593239"/>
          </a:xfrm>
          <a:prstGeom prst="rect">
            <a:avLst/>
          </a:prstGeom>
          <a:noFill/>
        </p:spPr>
        <p:txBody>
          <a:bodyPr wrap="square" rtlCol="0">
            <a:spAutoFit/>
          </a:bodyPr>
          <a:lstStyle/>
          <a:p>
            <a:pPr>
              <a:lnSpc>
                <a:spcPts val="3800"/>
              </a:lnSpc>
            </a:pPr>
            <a:r>
              <a:rPr kumimoji="1" lang="en-US" altLang="zh-CN" sz="4000" dirty="0">
                <a:solidFill>
                  <a:srgbClr val="A51E36"/>
                </a:solidFill>
                <a:latin typeface="Geometria" panose="020B0503020204020204" charset="0"/>
                <a:ea typeface="+mj-ea"/>
                <a:cs typeface="Gotham Bold" charset="0"/>
              </a:rPr>
              <a:t>THANKS</a:t>
            </a:r>
          </a:p>
        </p:txBody>
      </p:sp>
      <p:pic>
        <p:nvPicPr>
          <p:cNvPr id="2" name="图片 1">
            <a:extLst>
              <a:ext uri="{FF2B5EF4-FFF2-40B4-BE49-F238E27FC236}">
                <a16:creationId xmlns:a16="http://schemas.microsoft.com/office/drawing/2014/main" id="{23E02AD5-9C06-57DD-E81E-2A01D8943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Tree>
    <p:extLst>
      <p:ext uri="{BB962C8B-B14F-4D97-AF65-F5344CB8AC3E}">
        <p14:creationId xmlns:p14="http://schemas.microsoft.com/office/powerpoint/2010/main" val="248800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More Challenging Streaming Setting</a:t>
            </a:r>
          </a:p>
        </p:txBody>
      </p:sp>
      <p:sp>
        <p:nvSpPr>
          <p:cNvPr id="6" name="文本框 5">
            <a:extLst>
              <a:ext uri="{FF2B5EF4-FFF2-40B4-BE49-F238E27FC236}">
                <a16:creationId xmlns:a16="http://schemas.microsoft.com/office/drawing/2014/main" id="{BC31EBAA-009E-A9AE-EFC9-021190714FA0}"/>
              </a:ext>
            </a:extLst>
          </p:cNvPr>
          <p:cNvSpPr txBox="1"/>
          <p:nvPr/>
        </p:nvSpPr>
        <p:spPr>
          <a:xfrm>
            <a:off x="304616" y="3908275"/>
            <a:ext cx="6398333" cy="926407"/>
          </a:xfrm>
          <a:prstGeom prst="rect">
            <a:avLst/>
          </a:prstGeom>
          <a:noFill/>
        </p:spPr>
        <p:txBody>
          <a:bodyPr wrap="square">
            <a:spAutoFit/>
          </a:bodyPr>
          <a:lstStyle/>
          <a:p>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Bootstraping</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for the streaming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setting:CoT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研究通常假设给出了一个带有测试问题的完整数据集 </a:t>
            </a:r>
            <a:r>
              <a:rPr lang="zh-CN" altLang="e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基于给定的数据集，</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Auto-</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对问题进行采样以构建演示。尽管如此，现在我们考虑一个更具挑战性的流设置，其中小批量测试问题（例如 </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m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个问题）一次到达，就像在数据流中一样。</a:t>
            </a:r>
            <a:endParaRPr lang="zh-CN" altLang="en-US" dirty="0">
              <a:latin typeface="Times New Roman" panose="02020603050405020304" pitchFamily="18" charset="0"/>
              <a:cs typeface="Times New Roman" panose="02020603050405020304" pitchFamily="18" charset="0"/>
            </a:endParaRPr>
          </a:p>
        </p:txBody>
      </p:sp>
      <p:pic>
        <p:nvPicPr>
          <p:cNvPr id="10" name="图片 9" descr="图表, 条形图&#10;&#10;描述已自动生成">
            <a:extLst>
              <a:ext uri="{FF2B5EF4-FFF2-40B4-BE49-F238E27FC236}">
                <a16:creationId xmlns:a16="http://schemas.microsoft.com/office/drawing/2014/main" id="{B387EBA8-B624-53AB-76C1-AF0449116C06}"/>
              </a:ext>
            </a:extLst>
          </p:cNvPr>
          <p:cNvPicPr>
            <a:picLocks noChangeAspect="1"/>
          </p:cNvPicPr>
          <p:nvPr/>
        </p:nvPicPr>
        <p:blipFill>
          <a:blip r:embed="rId4"/>
          <a:stretch>
            <a:fillRect/>
          </a:stretch>
        </p:blipFill>
        <p:spPr>
          <a:xfrm>
            <a:off x="304616" y="1072056"/>
            <a:ext cx="4054171" cy="2625115"/>
          </a:xfrm>
          <a:prstGeom prst="rect">
            <a:avLst/>
          </a:prstGeom>
        </p:spPr>
      </p:pic>
    </p:spTree>
    <p:extLst>
      <p:ext uri="{BB962C8B-B14F-4D97-AF65-F5344CB8AC3E}">
        <p14:creationId xmlns:p14="http://schemas.microsoft.com/office/powerpoint/2010/main" val="3268492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Experiment</a:t>
            </a:r>
          </a:p>
        </p:txBody>
      </p:sp>
      <p:pic>
        <p:nvPicPr>
          <p:cNvPr id="5" name="图片 4" descr="表格&#10;&#10;描述已自动生成">
            <a:extLst>
              <a:ext uri="{FF2B5EF4-FFF2-40B4-BE49-F238E27FC236}">
                <a16:creationId xmlns:a16="http://schemas.microsoft.com/office/drawing/2014/main" id="{4CC82F0B-D0EB-EE84-63F9-9C3A66A73E81}"/>
              </a:ext>
            </a:extLst>
          </p:cNvPr>
          <p:cNvPicPr>
            <a:picLocks noChangeAspect="1"/>
          </p:cNvPicPr>
          <p:nvPr/>
        </p:nvPicPr>
        <p:blipFill>
          <a:blip r:embed="rId4"/>
          <a:stretch>
            <a:fillRect/>
          </a:stretch>
        </p:blipFill>
        <p:spPr>
          <a:xfrm>
            <a:off x="948202" y="1644900"/>
            <a:ext cx="7247595" cy="1808511"/>
          </a:xfrm>
          <a:prstGeom prst="rect">
            <a:avLst/>
          </a:prstGeom>
        </p:spPr>
      </p:pic>
    </p:spTree>
    <p:extLst>
      <p:ext uri="{BB962C8B-B14F-4D97-AF65-F5344CB8AC3E}">
        <p14:creationId xmlns:p14="http://schemas.microsoft.com/office/powerpoint/2010/main" val="328908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7" name="文本框 6">
            <a:extLst>
              <a:ext uri="{FF2B5EF4-FFF2-40B4-BE49-F238E27FC236}">
                <a16:creationId xmlns:a16="http://schemas.microsoft.com/office/drawing/2014/main" id="{437C3D55-FCBC-33EE-9F04-597DD57317C0}"/>
              </a:ext>
            </a:extLst>
          </p:cNvPr>
          <p:cNvSpPr txBox="1"/>
          <p:nvPr/>
        </p:nvSpPr>
        <p:spPr>
          <a:xfrm>
            <a:off x="304617" y="253881"/>
            <a:ext cx="6509651" cy="400110"/>
          </a:xfrm>
          <a:prstGeom prst="rect">
            <a:avLst/>
          </a:prstGeom>
          <a:noFill/>
        </p:spPr>
        <p:txBody>
          <a:bodyPr wrap="square">
            <a:spAutoFit/>
          </a:bodyPr>
          <a:lstStyle/>
          <a:p>
            <a:pP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Conclusion</a:t>
            </a:r>
          </a:p>
        </p:txBody>
      </p:sp>
      <p:sp>
        <p:nvSpPr>
          <p:cNvPr id="6" name="文本框 5">
            <a:extLst>
              <a:ext uri="{FF2B5EF4-FFF2-40B4-BE49-F238E27FC236}">
                <a16:creationId xmlns:a16="http://schemas.microsoft.com/office/drawing/2014/main" id="{F70C0550-3A39-0DD7-F4DF-A1E756D9D7A2}"/>
              </a:ext>
            </a:extLst>
          </p:cNvPr>
          <p:cNvSpPr txBox="1"/>
          <p:nvPr/>
        </p:nvSpPr>
        <p:spPr>
          <a:xfrm>
            <a:off x="466627" y="1186489"/>
            <a:ext cx="6872092" cy="717889"/>
          </a:xfrm>
          <a:prstGeom prst="rect">
            <a:avLst/>
          </a:prstGeom>
          <a:noFill/>
        </p:spPr>
        <p:txBody>
          <a:bodyPr wrap="square">
            <a:spAutoFit/>
          </a:bodyPr>
          <a:lstStyle/>
          <a:p>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对具有多样性的问题进行采样并生成推理链来构建演示。十个公共基准推理数据集上的实验结果表明，使用 </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GPT-3</a:t>
            </a:r>
            <a:r>
              <a:rPr lang="zh-CN" altLang="e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Auto-</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始终匹配或超过需要手动设计演示的 </a:t>
            </a:r>
            <a:r>
              <a:rPr lang="en" altLang="zh-CN" b="0" i="0" dirty="0" err="1">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CoT</a:t>
            </a:r>
            <a:r>
              <a:rPr lang="en" altLang="zh-CN"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 </a:t>
            </a:r>
            <a:r>
              <a:rPr lang="zh-CN" altLang="en-US" b="0" i="0" dirty="0">
                <a:solidFill>
                  <a:srgbClr val="1D2129"/>
                </a:solidFill>
                <a:effectLst/>
                <a:latin typeface="Times New Roman" panose="02020603050405020304" pitchFamily="18" charset="0"/>
                <a:ea typeface="PingFangSC-Regular" panose="020B0400000000000000" pitchFamily="34" charset="-122"/>
                <a:cs typeface="Times New Roman" panose="02020603050405020304" pitchFamily="18" charset="0"/>
              </a:rPr>
              <a:t>范式的性能。</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135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8464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719" y="4611201"/>
            <a:ext cx="1338221" cy="432000"/>
          </a:xfrm>
          <a:prstGeom prst="rect">
            <a:avLst/>
          </a:prstGeom>
        </p:spPr>
      </p:pic>
      <p:sp>
        <p:nvSpPr>
          <p:cNvPr id="5" name="文本框 4">
            <a:extLst>
              <a:ext uri="{FF2B5EF4-FFF2-40B4-BE49-F238E27FC236}">
                <a16:creationId xmlns:a16="http://schemas.microsoft.com/office/drawing/2014/main" id="{A4F7F513-46EF-5201-1EEA-DF69C11B96B7}"/>
              </a:ext>
            </a:extLst>
          </p:cNvPr>
          <p:cNvSpPr txBox="1"/>
          <p:nvPr/>
        </p:nvSpPr>
        <p:spPr>
          <a:xfrm>
            <a:off x="1260835" y="2388423"/>
            <a:ext cx="7231158" cy="1023357"/>
          </a:xfrm>
          <a:prstGeom prst="rect">
            <a:avLst/>
          </a:prstGeom>
          <a:noFill/>
        </p:spPr>
        <p:txBody>
          <a:bodyPr wrap="square">
            <a:spAutoFit/>
          </a:bodyPr>
          <a:lstStyle/>
          <a:p>
            <a:pPr algn="ctr">
              <a:lnSpc>
                <a:spcPts val="2400"/>
              </a:lnSpc>
            </a:pPr>
            <a:r>
              <a:rPr lang="en-US" altLang="zh-CN" sz="2400" dirty="0">
                <a:solidFill>
                  <a:srgbClr val="A51E36"/>
                </a:solidFill>
                <a:latin typeface="Times New Roman" panose="02020603050405020304" pitchFamily="18" charset="0"/>
                <a:ea typeface="LANTINGHEI SC DEMIBOLD" panose="02000000000000000000" pitchFamily="2" charset="-122"/>
                <a:cs typeface="Times New Roman" panose="02020603050405020304" pitchFamily="18" charset="0"/>
              </a:rPr>
              <a:t>《 Program of Thoughts Prompting: Disentangling Computation from Reasoning for Numerical Reasoning Tasks 》</a:t>
            </a:r>
          </a:p>
        </p:txBody>
      </p:sp>
    </p:spTree>
    <p:extLst>
      <p:ext uri="{BB962C8B-B14F-4D97-AF65-F5344CB8AC3E}">
        <p14:creationId xmlns:p14="http://schemas.microsoft.com/office/powerpoint/2010/main" val="346393642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12516</TotalTime>
  <Words>3517</Words>
  <Application>Microsoft Macintosh PowerPoint</Application>
  <PresentationFormat>自定义</PresentationFormat>
  <Paragraphs>134</Paragraphs>
  <Slides>51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DengXian</vt:lpstr>
      <vt:lpstr>Geometria</vt:lpstr>
      <vt:lpstr>Geometria-Medium</vt:lpstr>
      <vt:lpstr>LANTINGHEI SC DEMIBOLD</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snow noir</dc:creator>
  <cp:lastModifiedBy>Mengye Lan</cp:lastModifiedBy>
  <cp:revision>266</cp:revision>
  <dcterms:created xsi:type="dcterms:W3CDTF">2017-10-31T12:19:00Z</dcterms:created>
  <dcterms:modified xsi:type="dcterms:W3CDTF">2023-07-13T10:32:24Z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A700879580934903AB2343112B353AA0</vt:lpwstr>
  </property>
  <property fmtid="{D5CDD505-2E9C-101B-9397-08002B2CF9AE}" pid="3" name="KSOProductBuildVer">
    <vt:lpwstr>2052-11.1.0.10700</vt:lpwstr>
  </property>
</Properties>
</file>